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398" r:id="rId2"/>
    <p:sldId id="340" r:id="rId3"/>
    <p:sldId id="372" r:id="rId4"/>
    <p:sldId id="373" r:id="rId5"/>
    <p:sldId id="369" r:id="rId6"/>
    <p:sldId id="758" r:id="rId7"/>
    <p:sldId id="341" r:id="rId8"/>
    <p:sldId id="342" r:id="rId9"/>
    <p:sldId id="344" r:id="rId10"/>
    <p:sldId id="348" r:id="rId11"/>
    <p:sldId id="375" r:id="rId12"/>
    <p:sldId id="376" r:id="rId13"/>
    <p:sldId id="377" r:id="rId14"/>
    <p:sldId id="374" r:id="rId15"/>
    <p:sldId id="347" r:id="rId16"/>
    <p:sldId id="378" r:id="rId17"/>
    <p:sldId id="346" r:id="rId18"/>
    <p:sldId id="757" r:id="rId19"/>
    <p:sldId id="380" r:id="rId20"/>
    <p:sldId id="371" r:id="rId21"/>
    <p:sldId id="349" r:id="rId22"/>
    <p:sldId id="381" r:id="rId23"/>
    <p:sldId id="379" r:id="rId24"/>
    <p:sldId id="382" r:id="rId25"/>
    <p:sldId id="384" r:id="rId26"/>
    <p:sldId id="350" r:id="rId27"/>
    <p:sldId id="745" r:id="rId28"/>
    <p:sldId id="383" r:id="rId29"/>
    <p:sldId id="353" r:id="rId30"/>
    <p:sldId id="352" r:id="rId31"/>
    <p:sldId id="386" r:id="rId32"/>
    <p:sldId id="299" r:id="rId33"/>
    <p:sldId id="400" r:id="rId34"/>
    <p:sldId id="746" r:id="rId35"/>
    <p:sldId id="399" r:id="rId36"/>
    <p:sldId id="388" r:id="rId37"/>
    <p:sldId id="355" r:id="rId38"/>
    <p:sldId id="389" r:id="rId39"/>
    <p:sldId id="366" r:id="rId40"/>
    <p:sldId id="368" r:id="rId41"/>
    <p:sldId id="391" r:id="rId42"/>
    <p:sldId id="356" r:id="rId43"/>
    <p:sldId id="364" r:id="rId44"/>
    <p:sldId id="392" r:id="rId45"/>
    <p:sldId id="357" r:id="rId46"/>
    <p:sldId id="393" r:id="rId47"/>
    <p:sldId id="362" r:id="rId48"/>
    <p:sldId id="359" r:id="rId49"/>
    <p:sldId id="395" r:id="rId50"/>
    <p:sldId id="360" r:id="rId51"/>
    <p:sldId id="396" r:id="rId52"/>
    <p:sldId id="361" r:id="rId53"/>
    <p:sldId id="363" r:id="rId54"/>
    <p:sldId id="397" r:id="rId55"/>
    <p:sldId id="297" r:id="rId56"/>
    <p:sldId id="307" r:id="rId57"/>
    <p:sldId id="756" r:id="rId58"/>
    <p:sldId id="269"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5" autoAdjust="0"/>
    <p:restoredTop sz="93169" autoAdjust="0"/>
  </p:normalViewPr>
  <p:slideViewPr>
    <p:cSldViewPr>
      <p:cViewPr varScale="1">
        <p:scale>
          <a:sx n="106" d="100"/>
          <a:sy n="106" d="100"/>
        </p:scale>
        <p:origin x="1506" y="108"/>
      </p:cViewPr>
      <p:guideLst>
        <p:guide orient="horz" pos="2160"/>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88"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
        <p:nvSpPr>
          <p:cNvPr id="4" name="Notes Placeholder 3">
            <a:extLst>
              <a:ext uri="{FF2B5EF4-FFF2-40B4-BE49-F238E27FC236}">
                <a16:creationId xmlns:a16="http://schemas.microsoft.com/office/drawing/2014/main" id="{593EA74E-8A9D-4DF1-BC72-D821DAD0E89C}"/>
              </a:ext>
            </a:extLst>
          </p:cNvPr>
          <p:cNvSpPr>
            <a:spLocks noGrp="1"/>
          </p:cNvSpPr>
          <p:nvPr>
            <p:ph type="body" sz="quarter"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
        <p:nvSpPr>
          <p:cNvPr id="6" name="Notes Placeholder 5">
            <a:extLst>
              <a:ext uri="{FF2B5EF4-FFF2-40B4-BE49-F238E27FC236}">
                <a16:creationId xmlns:a16="http://schemas.microsoft.com/office/drawing/2014/main" id="{69465FF2-5808-4C28-8CEF-CA689BF9C97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9434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Tree>
    <p:extLst>
      <p:ext uri="{BB962C8B-B14F-4D97-AF65-F5344CB8AC3E}">
        <p14:creationId xmlns:p14="http://schemas.microsoft.com/office/powerpoint/2010/main" val="290039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12</a:t>
            </a:fld>
            <a:endParaRPr lang="en-US" dirty="0"/>
          </a:p>
        </p:txBody>
      </p:sp>
    </p:spTree>
    <p:extLst>
      <p:ext uri="{BB962C8B-B14F-4D97-AF65-F5344CB8AC3E}">
        <p14:creationId xmlns:p14="http://schemas.microsoft.com/office/powerpoint/2010/main" val="86744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
        <p:nvSpPr>
          <p:cNvPr id="6" name="Notes Placeholder 5">
            <a:extLst>
              <a:ext uri="{FF2B5EF4-FFF2-40B4-BE49-F238E27FC236}">
                <a16:creationId xmlns:a16="http://schemas.microsoft.com/office/drawing/2014/main" id="{E5A85176-B4F6-4439-A231-D77B4A6F91A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9434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14</a:t>
            </a:fld>
            <a:endParaRPr lang="en-US" dirty="0"/>
          </a:p>
        </p:txBody>
      </p:sp>
      <p:sp>
        <p:nvSpPr>
          <p:cNvPr id="6" name="Notes Placeholder 5">
            <a:extLst>
              <a:ext uri="{FF2B5EF4-FFF2-40B4-BE49-F238E27FC236}">
                <a16:creationId xmlns:a16="http://schemas.microsoft.com/office/drawing/2014/main" id="{148B71AC-D2DF-4A41-BA01-522E0E3EE8C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9434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15</a:t>
            </a:fld>
            <a:endParaRPr lang="en-US" dirty="0"/>
          </a:p>
        </p:txBody>
      </p:sp>
    </p:spTree>
    <p:extLst>
      <p:ext uri="{BB962C8B-B14F-4D97-AF65-F5344CB8AC3E}">
        <p14:creationId xmlns:p14="http://schemas.microsoft.com/office/powerpoint/2010/main" val="228047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16</a:t>
            </a:fld>
            <a:endParaRPr lang="en-US" dirty="0"/>
          </a:p>
        </p:txBody>
      </p:sp>
      <p:sp>
        <p:nvSpPr>
          <p:cNvPr id="6" name="Notes Placeholder 5">
            <a:extLst>
              <a:ext uri="{FF2B5EF4-FFF2-40B4-BE49-F238E27FC236}">
                <a16:creationId xmlns:a16="http://schemas.microsoft.com/office/drawing/2014/main" id="{E8EDF448-5690-46D1-AC37-538FCCEAA17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94345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17</a:t>
            </a:fld>
            <a:endParaRPr lang="en-US" dirty="0"/>
          </a:p>
        </p:txBody>
      </p:sp>
    </p:spTree>
    <p:extLst>
      <p:ext uri="{BB962C8B-B14F-4D97-AF65-F5344CB8AC3E}">
        <p14:creationId xmlns:p14="http://schemas.microsoft.com/office/powerpoint/2010/main" val="40760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18</a:t>
            </a:fld>
            <a:endParaRPr lang="en-US" dirty="0"/>
          </a:p>
        </p:txBody>
      </p:sp>
    </p:spTree>
    <p:extLst>
      <p:ext uri="{BB962C8B-B14F-4D97-AF65-F5344CB8AC3E}">
        <p14:creationId xmlns:p14="http://schemas.microsoft.com/office/powerpoint/2010/main" val="75500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19</a:t>
            </a:fld>
            <a:endParaRPr lang="en-US" dirty="0"/>
          </a:p>
        </p:txBody>
      </p:sp>
    </p:spTree>
    <p:extLst>
      <p:ext uri="{BB962C8B-B14F-4D97-AF65-F5344CB8AC3E}">
        <p14:creationId xmlns:p14="http://schemas.microsoft.com/office/powerpoint/2010/main" val="392384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20</a:t>
            </a:fld>
            <a:endParaRPr lang="en-US" dirty="0"/>
          </a:p>
        </p:txBody>
      </p:sp>
    </p:spTree>
    <p:extLst>
      <p:ext uri="{BB962C8B-B14F-4D97-AF65-F5344CB8AC3E}">
        <p14:creationId xmlns:p14="http://schemas.microsoft.com/office/powerpoint/2010/main" val="215286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21</a:t>
            </a:fld>
            <a:endParaRPr lang="en-US" dirty="0"/>
          </a:p>
        </p:txBody>
      </p:sp>
      <p:sp>
        <p:nvSpPr>
          <p:cNvPr id="6" name="Notes Placeholder 5">
            <a:extLst>
              <a:ext uri="{FF2B5EF4-FFF2-40B4-BE49-F238E27FC236}">
                <a16:creationId xmlns:a16="http://schemas.microsoft.com/office/drawing/2014/main" id="{05567EC1-D1E2-4087-BD9E-6BC2C1D8EC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99882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22</a:t>
            </a:fld>
            <a:endParaRPr lang="en-US" dirty="0"/>
          </a:p>
        </p:txBody>
      </p:sp>
      <p:sp>
        <p:nvSpPr>
          <p:cNvPr id="6" name="Notes Placeholder 5">
            <a:extLst>
              <a:ext uri="{FF2B5EF4-FFF2-40B4-BE49-F238E27FC236}">
                <a16:creationId xmlns:a16="http://schemas.microsoft.com/office/drawing/2014/main" id="{30688FFF-D44B-4DF2-B908-D1517FD0162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99882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23</a:t>
            </a:fld>
            <a:endParaRPr lang="en-US" dirty="0"/>
          </a:p>
        </p:txBody>
      </p:sp>
    </p:spTree>
    <p:extLst>
      <p:ext uri="{BB962C8B-B14F-4D97-AF65-F5344CB8AC3E}">
        <p14:creationId xmlns:p14="http://schemas.microsoft.com/office/powerpoint/2010/main" val="2152867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24</a:t>
            </a:fld>
            <a:endParaRPr lang="en-US" dirty="0"/>
          </a:p>
        </p:txBody>
      </p:sp>
    </p:spTree>
    <p:extLst>
      <p:ext uri="{BB962C8B-B14F-4D97-AF65-F5344CB8AC3E}">
        <p14:creationId xmlns:p14="http://schemas.microsoft.com/office/powerpoint/2010/main" val="336845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25</a:t>
            </a:fld>
            <a:endParaRPr lang="en-US" dirty="0"/>
          </a:p>
        </p:txBody>
      </p:sp>
      <p:sp>
        <p:nvSpPr>
          <p:cNvPr id="6" name="Notes Placeholder 5">
            <a:extLst>
              <a:ext uri="{FF2B5EF4-FFF2-40B4-BE49-F238E27FC236}">
                <a16:creationId xmlns:a16="http://schemas.microsoft.com/office/drawing/2014/main" id="{42ED31E2-D3C9-460D-B3B1-D66C734D62A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60585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26</a:t>
            </a:fld>
            <a:endParaRPr lang="en-US" dirty="0"/>
          </a:p>
        </p:txBody>
      </p:sp>
      <p:sp>
        <p:nvSpPr>
          <p:cNvPr id="6" name="Notes Placeholder 5">
            <a:extLst>
              <a:ext uri="{FF2B5EF4-FFF2-40B4-BE49-F238E27FC236}">
                <a16:creationId xmlns:a16="http://schemas.microsoft.com/office/drawing/2014/main" id="{E330AC14-F559-46B7-B116-E9C8E585BA3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60585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Exempt determinations may be made by the IRB Chair, an </a:t>
            </a:r>
            <a:r>
              <a:rPr lang="en-US" b="1" dirty="0"/>
              <a:t>experienced</a:t>
            </a:r>
            <a:r>
              <a:rPr lang="en-US" dirty="0"/>
              <a:t> IRB member, or </a:t>
            </a:r>
            <a:r>
              <a:rPr lang="en-US" b="1" dirty="0"/>
              <a:t>qualified</a:t>
            </a:r>
            <a:r>
              <a:rPr lang="en-US" dirty="0"/>
              <a:t> administrative staff with expertise in applying human research exempt regulations (VHA Directive 1200.05 paragraph 10b).</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4EA58A-39E5-4D21-9D36-B59FED999BAC}" type="slidenum">
              <a:rPr lang="en-US" smtClean="0"/>
              <a:t>27</a:t>
            </a:fld>
            <a:endParaRPr lang="en-US" dirty="0"/>
          </a:p>
        </p:txBody>
      </p:sp>
    </p:spTree>
    <p:extLst>
      <p:ext uri="{BB962C8B-B14F-4D97-AF65-F5344CB8AC3E}">
        <p14:creationId xmlns:p14="http://schemas.microsoft.com/office/powerpoint/2010/main" val="3054254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28</a:t>
            </a:fld>
            <a:endParaRPr lang="en-US" dirty="0"/>
          </a:p>
        </p:txBody>
      </p:sp>
    </p:spTree>
    <p:extLst>
      <p:ext uri="{BB962C8B-B14F-4D97-AF65-F5344CB8AC3E}">
        <p14:creationId xmlns:p14="http://schemas.microsoft.com/office/powerpoint/2010/main" val="251886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29</a:t>
            </a:fld>
            <a:endParaRPr lang="en-US" dirty="0"/>
          </a:p>
        </p:txBody>
      </p:sp>
      <p:sp>
        <p:nvSpPr>
          <p:cNvPr id="6" name="Notes Placeholder 5">
            <a:extLst>
              <a:ext uri="{FF2B5EF4-FFF2-40B4-BE49-F238E27FC236}">
                <a16:creationId xmlns:a16="http://schemas.microsoft.com/office/drawing/2014/main" id="{3171072D-033A-4042-8329-917A8A02031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2939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3</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30</a:t>
            </a:fld>
            <a:endParaRPr lang="en-US" dirty="0"/>
          </a:p>
        </p:txBody>
      </p:sp>
      <p:sp>
        <p:nvSpPr>
          <p:cNvPr id="6" name="Notes Placeholder 5">
            <a:extLst>
              <a:ext uri="{FF2B5EF4-FFF2-40B4-BE49-F238E27FC236}">
                <a16:creationId xmlns:a16="http://schemas.microsoft.com/office/drawing/2014/main" id="{6ED09FFE-D822-41CF-9738-5242415990F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41123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31</a:t>
            </a:fld>
            <a:endParaRPr lang="en-US" dirty="0"/>
          </a:p>
        </p:txBody>
      </p:sp>
    </p:spTree>
    <p:extLst>
      <p:ext uri="{BB962C8B-B14F-4D97-AF65-F5344CB8AC3E}">
        <p14:creationId xmlns:p14="http://schemas.microsoft.com/office/powerpoint/2010/main" val="1952660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32</a:t>
            </a:fld>
            <a:endParaRPr lang="en-US" dirty="0"/>
          </a:p>
        </p:txBody>
      </p:sp>
    </p:spTree>
    <p:extLst>
      <p:ext uri="{BB962C8B-B14F-4D97-AF65-F5344CB8AC3E}">
        <p14:creationId xmlns:p14="http://schemas.microsoft.com/office/powerpoint/2010/main" val="1847206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33</a:t>
            </a:fld>
            <a:endParaRPr lang="en-US" dirty="0"/>
          </a:p>
        </p:txBody>
      </p:sp>
    </p:spTree>
    <p:extLst>
      <p:ext uri="{BB962C8B-B14F-4D97-AF65-F5344CB8AC3E}">
        <p14:creationId xmlns:p14="http://schemas.microsoft.com/office/powerpoint/2010/main" val="1715324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34</a:t>
            </a:fld>
            <a:endParaRPr lang="en-US" dirty="0"/>
          </a:p>
        </p:txBody>
      </p:sp>
    </p:spTree>
    <p:extLst>
      <p:ext uri="{BB962C8B-B14F-4D97-AF65-F5344CB8AC3E}">
        <p14:creationId xmlns:p14="http://schemas.microsoft.com/office/powerpoint/2010/main" val="2367807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35</a:t>
            </a:fld>
            <a:endParaRPr lang="en-US" dirty="0"/>
          </a:p>
        </p:txBody>
      </p:sp>
    </p:spTree>
    <p:extLst>
      <p:ext uri="{BB962C8B-B14F-4D97-AF65-F5344CB8AC3E}">
        <p14:creationId xmlns:p14="http://schemas.microsoft.com/office/powerpoint/2010/main" val="3683723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36</a:t>
            </a:fld>
            <a:endParaRPr lang="en-US" dirty="0"/>
          </a:p>
        </p:txBody>
      </p:sp>
    </p:spTree>
    <p:extLst>
      <p:ext uri="{BB962C8B-B14F-4D97-AF65-F5344CB8AC3E}">
        <p14:creationId xmlns:p14="http://schemas.microsoft.com/office/powerpoint/2010/main" val="1847206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37</a:t>
            </a:fld>
            <a:endParaRPr lang="en-US" dirty="0"/>
          </a:p>
        </p:txBody>
      </p:sp>
      <p:sp>
        <p:nvSpPr>
          <p:cNvPr id="6" name="Notes Placeholder 5">
            <a:extLst>
              <a:ext uri="{FF2B5EF4-FFF2-40B4-BE49-F238E27FC236}">
                <a16:creationId xmlns:a16="http://schemas.microsoft.com/office/drawing/2014/main" id="{1F420505-AAD2-44ED-B7D9-71F64FD4D9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96234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38</a:t>
            </a:fld>
            <a:endParaRPr lang="en-US" dirty="0"/>
          </a:p>
        </p:txBody>
      </p:sp>
      <p:sp>
        <p:nvSpPr>
          <p:cNvPr id="6" name="Notes Placeholder 5">
            <a:extLst>
              <a:ext uri="{FF2B5EF4-FFF2-40B4-BE49-F238E27FC236}">
                <a16:creationId xmlns:a16="http://schemas.microsoft.com/office/drawing/2014/main" id="{3721CB88-9531-47BC-9BEF-F9CA430B3A6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96234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39</a:t>
            </a:fld>
            <a:endParaRPr lang="en-US" dirty="0"/>
          </a:p>
        </p:txBody>
      </p:sp>
      <p:sp>
        <p:nvSpPr>
          <p:cNvPr id="6" name="Notes Placeholder 5">
            <a:extLst>
              <a:ext uri="{FF2B5EF4-FFF2-40B4-BE49-F238E27FC236}">
                <a16:creationId xmlns:a16="http://schemas.microsoft.com/office/drawing/2014/main" id="{2C6302A5-169E-4122-AA02-91BF8203A44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2851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Tree>
    <p:extLst>
      <p:ext uri="{BB962C8B-B14F-4D97-AF65-F5344CB8AC3E}">
        <p14:creationId xmlns:p14="http://schemas.microsoft.com/office/powerpoint/2010/main" val="3522582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40</a:t>
            </a:fld>
            <a:endParaRPr lang="en-US" dirty="0"/>
          </a:p>
        </p:txBody>
      </p:sp>
    </p:spTree>
    <p:extLst>
      <p:ext uri="{BB962C8B-B14F-4D97-AF65-F5344CB8AC3E}">
        <p14:creationId xmlns:p14="http://schemas.microsoft.com/office/powerpoint/2010/main" val="3465626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41</a:t>
            </a:fld>
            <a:endParaRPr lang="en-US" dirty="0"/>
          </a:p>
        </p:txBody>
      </p:sp>
    </p:spTree>
    <p:extLst>
      <p:ext uri="{BB962C8B-B14F-4D97-AF65-F5344CB8AC3E}">
        <p14:creationId xmlns:p14="http://schemas.microsoft.com/office/powerpoint/2010/main" val="3465626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42</a:t>
            </a:fld>
            <a:endParaRPr lang="en-US" dirty="0"/>
          </a:p>
        </p:txBody>
      </p:sp>
    </p:spTree>
    <p:extLst>
      <p:ext uri="{BB962C8B-B14F-4D97-AF65-F5344CB8AC3E}">
        <p14:creationId xmlns:p14="http://schemas.microsoft.com/office/powerpoint/2010/main" val="332029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43</a:t>
            </a:fld>
            <a:endParaRPr lang="en-US" dirty="0"/>
          </a:p>
        </p:txBody>
      </p:sp>
    </p:spTree>
    <p:extLst>
      <p:ext uri="{BB962C8B-B14F-4D97-AF65-F5344CB8AC3E}">
        <p14:creationId xmlns:p14="http://schemas.microsoft.com/office/powerpoint/2010/main" val="2271607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44</a:t>
            </a:fld>
            <a:endParaRPr lang="en-US" dirty="0"/>
          </a:p>
        </p:txBody>
      </p:sp>
    </p:spTree>
    <p:extLst>
      <p:ext uri="{BB962C8B-B14F-4D97-AF65-F5344CB8AC3E}">
        <p14:creationId xmlns:p14="http://schemas.microsoft.com/office/powerpoint/2010/main" val="2271607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45</a:t>
            </a:fld>
            <a:endParaRPr lang="en-US" dirty="0"/>
          </a:p>
        </p:txBody>
      </p:sp>
    </p:spTree>
    <p:extLst>
      <p:ext uri="{BB962C8B-B14F-4D97-AF65-F5344CB8AC3E}">
        <p14:creationId xmlns:p14="http://schemas.microsoft.com/office/powerpoint/2010/main" val="355352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46</a:t>
            </a:fld>
            <a:endParaRPr lang="en-US" dirty="0"/>
          </a:p>
        </p:txBody>
      </p:sp>
    </p:spTree>
    <p:extLst>
      <p:ext uri="{BB962C8B-B14F-4D97-AF65-F5344CB8AC3E}">
        <p14:creationId xmlns:p14="http://schemas.microsoft.com/office/powerpoint/2010/main" val="2059835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47</a:t>
            </a:fld>
            <a:endParaRPr lang="en-US" dirty="0"/>
          </a:p>
        </p:txBody>
      </p:sp>
    </p:spTree>
    <p:extLst>
      <p:ext uri="{BB962C8B-B14F-4D97-AF65-F5344CB8AC3E}">
        <p14:creationId xmlns:p14="http://schemas.microsoft.com/office/powerpoint/2010/main" val="2577687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48</a:t>
            </a:fld>
            <a:endParaRPr lang="en-US" dirty="0"/>
          </a:p>
        </p:txBody>
      </p:sp>
    </p:spTree>
    <p:extLst>
      <p:ext uri="{BB962C8B-B14F-4D97-AF65-F5344CB8AC3E}">
        <p14:creationId xmlns:p14="http://schemas.microsoft.com/office/powerpoint/2010/main" val="657933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49</a:t>
            </a:fld>
            <a:endParaRPr lang="en-US" dirty="0"/>
          </a:p>
        </p:txBody>
      </p:sp>
    </p:spTree>
    <p:extLst>
      <p:ext uri="{BB962C8B-B14F-4D97-AF65-F5344CB8AC3E}">
        <p14:creationId xmlns:p14="http://schemas.microsoft.com/office/powerpoint/2010/main" val="426407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5</a:t>
            </a:fld>
            <a:endParaRPr lang="en-US" dirty="0"/>
          </a:p>
        </p:txBody>
      </p:sp>
    </p:spTree>
    <p:extLst>
      <p:ext uri="{BB962C8B-B14F-4D97-AF65-F5344CB8AC3E}">
        <p14:creationId xmlns:p14="http://schemas.microsoft.com/office/powerpoint/2010/main" val="20539865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50</a:t>
            </a:fld>
            <a:endParaRPr lang="en-US" dirty="0"/>
          </a:p>
        </p:txBody>
      </p:sp>
      <p:sp>
        <p:nvSpPr>
          <p:cNvPr id="6" name="Notes Placeholder 5">
            <a:extLst>
              <a:ext uri="{FF2B5EF4-FFF2-40B4-BE49-F238E27FC236}">
                <a16:creationId xmlns:a16="http://schemas.microsoft.com/office/drawing/2014/main" id="{CDB87AA2-CCDC-4EE0-BAC2-F809CEBCEF5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23889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A, B, and C if recordings are going to be done.  Discussion will address why D is not required for exempt research.  </a:t>
            </a:r>
          </a:p>
        </p:txBody>
      </p:sp>
      <p:sp>
        <p:nvSpPr>
          <p:cNvPr id="4" name="Slide Number Placeholder 3"/>
          <p:cNvSpPr>
            <a:spLocks noGrp="1"/>
          </p:cNvSpPr>
          <p:nvPr>
            <p:ph type="sldNum" sz="quarter" idx="5"/>
          </p:nvPr>
        </p:nvSpPr>
        <p:spPr/>
        <p:txBody>
          <a:bodyPr/>
          <a:lstStyle/>
          <a:p>
            <a:fld id="{D34EA58A-39E5-4D21-9D36-B59FED999BAC}" type="slidenum">
              <a:rPr lang="en-US" smtClean="0"/>
              <a:t>51</a:t>
            </a:fld>
            <a:endParaRPr lang="en-US" dirty="0"/>
          </a:p>
        </p:txBody>
      </p:sp>
    </p:spTree>
    <p:extLst>
      <p:ext uri="{BB962C8B-B14F-4D97-AF65-F5344CB8AC3E}">
        <p14:creationId xmlns:p14="http://schemas.microsoft.com/office/powerpoint/2010/main" val="1623889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52</a:t>
            </a:fld>
            <a:endParaRPr lang="en-US" dirty="0"/>
          </a:p>
        </p:txBody>
      </p:sp>
    </p:spTree>
    <p:extLst>
      <p:ext uri="{BB962C8B-B14F-4D97-AF65-F5344CB8AC3E}">
        <p14:creationId xmlns:p14="http://schemas.microsoft.com/office/powerpoint/2010/main" val="3723710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53</a:t>
            </a:fld>
            <a:endParaRPr lang="en-US" dirty="0"/>
          </a:p>
        </p:txBody>
      </p:sp>
    </p:spTree>
    <p:extLst>
      <p:ext uri="{BB962C8B-B14F-4D97-AF65-F5344CB8AC3E}">
        <p14:creationId xmlns:p14="http://schemas.microsoft.com/office/powerpoint/2010/main" val="2648968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54</a:t>
            </a:fld>
            <a:endParaRPr lang="en-US" dirty="0"/>
          </a:p>
        </p:txBody>
      </p:sp>
    </p:spTree>
    <p:extLst>
      <p:ext uri="{BB962C8B-B14F-4D97-AF65-F5344CB8AC3E}">
        <p14:creationId xmlns:p14="http://schemas.microsoft.com/office/powerpoint/2010/main" val="14054321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55</a:t>
            </a:fld>
            <a:endParaRPr lang="en-US" dirty="0"/>
          </a:p>
        </p:txBody>
      </p:sp>
    </p:spTree>
    <p:extLst>
      <p:ext uri="{BB962C8B-B14F-4D97-AF65-F5344CB8AC3E}">
        <p14:creationId xmlns:p14="http://schemas.microsoft.com/office/powerpoint/2010/main" val="2143907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56</a:t>
            </a:fld>
            <a:endParaRPr lang="en-US" dirty="0"/>
          </a:p>
        </p:txBody>
      </p:sp>
    </p:spTree>
    <p:extLst>
      <p:ext uri="{BB962C8B-B14F-4D97-AF65-F5344CB8AC3E}">
        <p14:creationId xmlns:p14="http://schemas.microsoft.com/office/powerpoint/2010/main" val="4272139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57</a:t>
            </a:fld>
            <a:endParaRPr lang="en-US" dirty="0"/>
          </a:p>
        </p:txBody>
      </p:sp>
    </p:spTree>
    <p:extLst>
      <p:ext uri="{BB962C8B-B14F-4D97-AF65-F5344CB8AC3E}">
        <p14:creationId xmlns:p14="http://schemas.microsoft.com/office/powerpoint/2010/main" val="332251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58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5465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6</a:t>
            </a:fld>
            <a:endParaRPr lang="en-US" dirty="0"/>
          </a:p>
        </p:txBody>
      </p:sp>
      <p:sp>
        <p:nvSpPr>
          <p:cNvPr id="6" name="Notes Placeholder 5">
            <a:extLst>
              <a:ext uri="{FF2B5EF4-FFF2-40B4-BE49-F238E27FC236}">
                <a16:creationId xmlns:a16="http://schemas.microsoft.com/office/drawing/2014/main" id="{69465FF2-5808-4C28-8CEF-CA689BF9C97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97377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7</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87903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Tree>
    <p:extLst>
      <p:ext uri="{BB962C8B-B14F-4D97-AF65-F5344CB8AC3E}">
        <p14:creationId xmlns:p14="http://schemas.microsoft.com/office/powerpoint/2010/main" val="224462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9</a:t>
            </a:fld>
            <a:endParaRPr lang="en-US" dirty="0"/>
          </a:p>
        </p:txBody>
      </p:sp>
    </p:spTree>
    <p:extLst>
      <p:ext uri="{BB962C8B-B14F-4D97-AF65-F5344CB8AC3E}">
        <p14:creationId xmlns:p14="http://schemas.microsoft.com/office/powerpoint/2010/main" val="2879140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law.cornell.edu/cfr/text/38/16.111#a_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Soundia.Duche@va.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mailto:c.karen.jeans@va.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gpo.gov/fdsys/pkg/FR-2017-01-19/pdf/2017-01058.pdf" TargetMode="External"/><Relationship Id="rId7" Type="http://schemas.openxmlformats.org/officeDocument/2006/relationships/hyperlink" Target="https://www.research.va.gov/pride/cyberseminars/default.cf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research.va.gov/resources/policies/" TargetMode="External"/><Relationship Id="rId5" Type="http://schemas.openxmlformats.org/officeDocument/2006/relationships/hyperlink" Target="https://www.va.gov/vhapublications/ViewPublication.asp?pub_ID=8191" TargetMode="External"/><Relationship Id="rId4" Type="http://schemas.openxmlformats.org/officeDocument/2006/relationships/hyperlink" Target="https://www.va.gov/vhapublications/ViewPublication.asp?pub_ID=817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667000"/>
            <a:ext cx="8957520" cy="1981200"/>
          </a:xfrm>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400" spc="100" dirty="0">
                <a:latin typeface="Tahoma" pitchFamily="34" charset="0"/>
                <a:cs typeface="Tahoma" pitchFamily="34" charset="0"/>
              </a:rPr>
              <a:t>R&amp;D Committee Workshop Series:</a:t>
            </a:r>
            <a:br>
              <a:rPr lang="en-US" sz="2400" spc="100" dirty="0">
                <a:latin typeface="Tahoma" pitchFamily="34" charset="0"/>
                <a:cs typeface="Tahoma" pitchFamily="34" charset="0"/>
              </a:rPr>
            </a:br>
            <a:r>
              <a:rPr lang="en-US" sz="2400" spc="100" dirty="0">
                <a:latin typeface="Tahoma" pitchFamily="34" charset="0"/>
                <a:cs typeface="Tahoma" pitchFamily="34" charset="0"/>
              </a:rPr>
              <a:t>Initial Review and Approval of Exempt Research (Part 2) – Capstone Case</a:t>
            </a:r>
            <a:br>
              <a:rPr lang="en-US" sz="2400" spc="100" dirty="0">
                <a:latin typeface="Tahoma" pitchFamily="34" charset="0"/>
                <a:cs typeface="Tahoma" pitchFamily="34" charset="0"/>
              </a:rPr>
            </a:br>
            <a:endParaRPr lang="en-US" sz="24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57188" y="4517136"/>
            <a:ext cx="8558212" cy="1093088"/>
          </a:xfrm>
        </p:spPr>
        <p:txBody>
          <a:bodyPr/>
          <a:lstStyle/>
          <a:p>
            <a:pPr eaLnBrk="1" hangingPunct="1">
              <a:spcAft>
                <a:spcPts val="600"/>
              </a:spcAft>
              <a:defRPr/>
            </a:pPr>
            <a:r>
              <a:rPr lang="en-US" sz="1800" spc="100" dirty="0">
                <a:latin typeface="Tahoma" pitchFamily="34" charset="0"/>
              </a:rPr>
              <a:t>Soundia Duche, MA, MS	</a:t>
            </a:r>
            <a:r>
              <a:rPr lang="en-US" sz="1800" i="1" spc="100" dirty="0">
                <a:latin typeface="Tahoma" pitchFamily="34" charset="0"/>
              </a:rPr>
              <a:t>					</a:t>
            </a:r>
            <a:r>
              <a:rPr lang="en-US" sz="1800" spc="100" dirty="0">
                <a:latin typeface="Tahoma" pitchFamily="34" charset="0"/>
              </a:rPr>
              <a:t>C. Karen Jeans, PhD		</a:t>
            </a:r>
          </a:p>
          <a:p>
            <a:pPr eaLnBrk="1" hangingPunct="1">
              <a:spcAft>
                <a:spcPts val="600"/>
              </a:spcAft>
              <a:defRPr/>
            </a:pPr>
            <a:r>
              <a:rPr lang="en-US" sz="1800" spc="100" dirty="0">
                <a:latin typeface="Tahoma" pitchFamily="34" charset="0"/>
              </a:rPr>
              <a:t>Chief, Education &amp; Training					Director, Regulatory Affairs	</a:t>
            </a:r>
          </a:p>
          <a:p>
            <a:pPr eaLnBrk="1" hangingPunct="1">
              <a:spcAft>
                <a:spcPts val="600"/>
              </a:spcAft>
              <a:defRPr/>
            </a:pPr>
            <a:r>
              <a:rPr lang="en-US" sz="1800" spc="100" dirty="0">
                <a:latin typeface="Tahoma" pitchFamily="34" charset="0"/>
              </a:rPr>
              <a:t>ORPP&amp;E										ORPP&amp;E</a:t>
            </a:r>
          </a:p>
          <a:p>
            <a:pPr eaLnBrk="1" hangingPunct="1">
              <a:buFont typeface="Arial" charset="0"/>
              <a:buNone/>
              <a:defRPr/>
            </a:pPr>
            <a:r>
              <a:rPr lang="en-US" sz="18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April 9, 2020</a:t>
            </a:r>
          </a:p>
        </p:txBody>
      </p:sp>
      <p:sp>
        <p:nvSpPr>
          <p:cNvPr id="6" name="TextBox 5">
            <a:extLst>
              <a:ext uri="{FF2B5EF4-FFF2-40B4-BE49-F238E27FC236}">
                <a16:creationId xmlns:a16="http://schemas.microsoft.com/office/drawing/2014/main" id="{D2EAA913-4B95-4839-B85E-8BAD6D5506BC}"/>
              </a:ext>
            </a:extLst>
          </p:cNvPr>
          <p:cNvSpPr txBox="1"/>
          <p:nvPr/>
        </p:nvSpPr>
        <p:spPr>
          <a:xfrm>
            <a:off x="6273169" y="381000"/>
            <a:ext cx="2544260"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(213) 929-4212</a:t>
            </a:r>
          </a:p>
          <a:p>
            <a:r>
              <a:rPr lang="en-US" sz="1400" dirty="0">
                <a:solidFill>
                  <a:schemeClr val="tx1"/>
                </a:solidFill>
              </a:rPr>
              <a:t>Dial in (Alt): (646) 307-1722</a:t>
            </a:r>
          </a:p>
          <a:p>
            <a:r>
              <a:rPr lang="en-US" sz="1400" dirty="0"/>
              <a:t>Access Code</a:t>
            </a:r>
            <a:r>
              <a:rPr lang="en-US" sz="1400"/>
              <a:t>: 655-737-312</a:t>
            </a:r>
            <a:endParaRPr lang="en-US" sz="1400" dirty="0"/>
          </a:p>
          <a:p>
            <a:r>
              <a:rPr lang="en-US" sz="1400" dirty="0"/>
              <a:t>Slides in “Handout” Tab</a:t>
            </a:r>
          </a:p>
        </p:txBody>
      </p:sp>
    </p:spTree>
    <p:extLst>
      <p:ext uri="{BB962C8B-B14F-4D97-AF65-F5344CB8AC3E}">
        <p14:creationId xmlns:p14="http://schemas.microsoft.com/office/powerpoint/2010/main" val="21533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20D-7E98-4649-A237-2A37928AC4FA}"/>
              </a:ext>
            </a:extLst>
          </p:cNvPr>
          <p:cNvSpPr>
            <a:spLocks noGrp="1"/>
          </p:cNvSpPr>
          <p:nvPr>
            <p:ph type="title"/>
          </p:nvPr>
        </p:nvSpPr>
        <p:spPr/>
        <p:txBody>
          <a:bodyPr/>
          <a:lstStyle/>
          <a:p>
            <a:r>
              <a:rPr lang="en-US" dirty="0"/>
              <a:t>Determining the Appropriate Regulatory Pathway for Review</a:t>
            </a:r>
          </a:p>
        </p:txBody>
      </p:sp>
      <p:sp>
        <p:nvSpPr>
          <p:cNvPr id="3" name="Content Placeholder 2">
            <a:extLst>
              <a:ext uri="{FF2B5EF4-FFF2-40B4-BE49-F238E27FC236}">
                <a16:creationId xmlns:a16="http://schemas.microsoft.com/office/drawing/2014/main" id="{9DF53127-1CD2-4B07-B1D6-7268686206FE}"/>
              </a:ext>
            </a:extLst>
          </p:cNvPr>
          <p:cNvSpPr>
            <a:spLocks noGrp="1"/>
          </p:cNvSpPr>
          <p:nvPr>
            <p:ph idx="1"/>
          </p:nvPr>
        </p:nvSpPr>
        <p:spPr/>
        <p:txBody>
          <a:bodyPr/>
          <a:lstStyle/>
          <a:p>
            <a:r>
              <a:rPr lang="en-US" sz="2400" dirty="0"/>
              <a:t>Review </a:t>
            </a:r>
            <a:r>
              <a:rPr lang="en-US" sz="2400" b="1" dirty="0"/>
              <a:t>all details </a:t>
            </a:r>
            <a:r>
              <a:rPr lang="en-US" sz="2400" dirty="0"/>
              <a:t>of the project</a:t>
            </a:r>
          </a:p>
          <a:p>
            <a:r>
              <a:rPr lang="en-US" sz="2400" dirty="0"/>
              <a:t>Address questions in the </a:t>
            </a:r>
            <a:r>
              <a:rPr lang="en-US" sz="2400" b="1" dirty="0"/>
              <a:t>following order</a:t>
            </a:r>
            <a:r>
              <a:rPr lang="en-US" sz="2400" dirty="0"/>
              <a:t>:</a:t>
            </a:r>
          </a:p>
          <a:p>
            <a:pPr lvl="1"/>
            <a:r>
              <a:rPr lang="en-US" sz="2200" dirty="0"/>
              <a:t>Is it </a:t>
            </a:r>
            <a:r>
              <a:rPr lang="en-US" sz="2200" b="1" dirty="0"/>
              <a:t>research</a:t>
            </a:r>
            <a:r>
              <a:rPr lang="en-US" sz="2200" dirty="0"/>
              <a:t>?</a:t>
            </a:r>
          </a:p>
          <a:p>
            <a:pPr lvl="1"/>
            <a:r>
              <a:rPr lang="en-US" sz="2200" dirty="0"/>
              <a:t>Is it </a:t>
            </a:r>
            <a:r>
              <a:rPr lang="en-US" sz="2200" b="1" dirty="0"/>
              <a:t>human subjects research</a:t>
            </a:r>
            <a:r>
              <a:rPr lang="en-US" sz="2200" dirty="0"/>
              <a:t>?</a:t>
            </a:r>
          </a:p>
          <a:p>
            <a:pPr lvl="1"/>
            <a:r>
              <a:rPr lang="en-US" sz="2200" dirty="0"/>
              <a:t>Is the study </a:t>
            </a:r>
            <a:r>
              <a:rPr lang="en-US" sz="2200" b="1" dirty="0"/>
              <a:t>exempt</a:t>
            </a:r>
            <a:r>
              <a:rPr lang="en-US" sz="2200" dirty="0"/>
              <a:t> from the Common Rule?</a:t>
            </a:r>
          </a:p>
          <a:p>
            <a:pPr lvl="1"/>
            <a:r>
              <a:rPr lang="en-US" sz="2200" dirty="0"/>
              <a:t>Is my facility </a:t>
            </a:r>
            <a:r>
              <a:rPr lang="en-US" sz="2200" b="1" dirty="0"/>
              <a:t>engaged</a:t>
            </a:r>
            <a:r>
              <a:rPr lang="en-US" sz="2200" dirty="0"/>
              <a:t> in human subjects research?</a:t>
            </a:r>
          </a:p>
          <a:p>
            <a:pPr lvl="1"/>
            <a:r>
              <a:rPr lang="en-US" sz="2200" dirty="0"/>
              <a:t>Is the study eligible for </a:t>
            </a:r>
            <a:r>
              <a:rPr lang="en-US" sz="2200" b="1" dirty="0"/>
              <a:t>expedited review</a:t>
            </a:r>
            <a:r>
              <a:rPr lang="en-US" sz="2200" dirty="0"/>
              <a:t>?</a:t>
            </a:r>
          </a:p>
          <a:p>
            <a:pPr marL="457200" lvl="1" indent="0">
              <a:buNone/>
            </a:pPr>
            <a:endParaRPr lang="en-US" sz="2200" dirty="0"/>
          </a:p>
          <a:p>
            <a:endParaRPr lang="en-US" dirty="0"/>
          </a:p>
        </p:txBody>
      </p:sp>
      <p:sp>
        <p:nvSpPr>
          <p:cNvPr id="4" name="Arrow: Right 3">
            <a:extLst>
              <a:ext uri="{FF2B5EF4-FFF2-40B4-BE49-F238E27FC236}">
                <a16:creationId xmlns:a16="http://schemas.microsoft.com/office/drawing/2014/main" id="{23369E45-080B-4D97-9A70-708118DADB5A}"/>
              </a:ext>
            </a:extLst>
          </p:cNvPr>
          <p:cNvSpPr/>
          <p:nvPr/>
        </p:nvSpPr>
        <p:spPr>
          <a:xfrm>
            <a:off x="152400" y="3124200"/>
            <a:ext cx="6096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99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115A-4ED2-401B-BC32-7EA541A1AE41}"/>
              </a:ext>
            </a:extLst>
          </p:cNvPr>
          <p:cNvSpPr>
            <a:spLocks noGrp="1"/>
          </p:cNvSpPr>
          <p:nvPr>
            <p:ph type="title"/>
          </p:nvPr>
        </p:nvSpPr>
        <p:spPr/>
        <p:txBody>
          <a:bodyPr/>
          <a:lstStyle/>
          <a:p>
            <a:r>
              <a:rPr lang="en-US" dirty="0"/>
              <a:t>Non-Research Quality Assurance/Quality Improvement or Research? </a:t>
            </a:r>
          </a:p>
        </p:txBody>
      </p:sp>
      <p:sp>
        <p:nvSpPr>
          <p:cNvPr id="3" name="Content Placeholder 2">
            <a:extLst>
              <a:ext uri="{FF2B5EF4-FFF2-40B4-BE49-F238E27FC236}">
                <a16:creationId xmlns:a16="http://schemas.microsoft.com/office/drawing/2014/main" id="{29E31719-1EA1-410D-A1F9-274692282015}"/>
              </a:ext>
            </a:extLst>
          </p:cNvPr>
          <p:cNvSpPr>
            <a:spLocks noGrp="1"/>
          </p:cNvSpPr>
          <p:nvPr>
            <p:ph idx="1"/>
          </p:nvPr>
        </p:nvSpPr>
        <p:spPr/>
        <p:txBody>
          <a:bodyPr/>
          <a:lstStyle/>
          <a:p>
            <a:r>
              <a:rPr lang="en-US" sz="2200" dirty="0"/>
              <a:t>The aims of the proposed study stated in the materials sent by the investigators are to:</a:t>
            </a:r>
          </a:p>
          <a:p>
            <a:pPr lvl="1"/>
            <a:r>
              <a:rPr lang="en-US" sz="2200" dirty="0"/>
              <a:t>Determine whether the PMEAI (the new screening assessment tool) can be implemented successfully in VA healthcare facilities, and </a:t>
            </a:r>
          </a:p>
          <a:p>
            <a:pPr lvl="1"/>
            <a:r>
              <a:rPr lang="en-US" sz="2200" dirty="0"/>
              <a:t>Evaluate whether use of the PMEAI by healthcare providers at the VA Facility accurately predicts the development of opioid addiction and other associated negative outcomes among Veterans who are taking medications for pain management. </a:t>
            </a:r>
          </a:p>
          <a:p>
            <a:pPr marL="0" lvl="0" indent="0">
              <a:buNone/>
            </a:pPr>
            <a:endParaRPr lang="en-US" sz="2200" dirty="0"/>
          </a:p>
          <a:p>
            <a:pPr marL="0" lvl="0" indent="0">
              <a:buNone/>
            </a:pPr>
            <a:endParaRPr lang="en-US" sz="2200" dirty="0"/>
          </a:p>
        </p:txBody>
      </p:sp>
    </p:spTree>
    <p:extLst>
      <p:ext uri="{BB962C8B-B14F-4D97-AF65-F5344CB8AC3E}">
        <p14:creationId xmlns:p14="http://schemas.microsoft.com/office/powerpoint/2010/main" val="148028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0637"/>
          </a:xfrm>
        </p:spPr>
        <p:txBody>
          <a:bodyPr/>
          <a:lstStyle/>
          <a:p>
            <a:r>
              <a:rPr lang="en-US" sz="3000" dirty="0"/>
              <a:t>Research vs. Non-Research: </a:t>
            </a:r>
            <a:br>
              <a:rPr lang="en-US" sz="3000" dirty="0"/>
            </a:br>
            <a:r>
              <a:rPr lang="en-US" sz="3000" dirty="0"/>
              <a:t>Tip:  Three Questions to Make an Initial Assessment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44512167"/>
              </p:ext>
            </p:extLst>
          </p:nvPr>
        </p:nvGraphicFramePr>
        <p:xfrm>
          <a:off x="64911" y="1563512"/>
          <a:ext cx="9008533" cy="5294488"/>
        </p:xfrm>
        <a:graphic>
          <a:graphicData uri="http://schemas.openxmlformats.org/drawingml/2006/table">
            <a:tbl>
              <a:tblPr firstRow="1" bandRow="1">
                <a:tableStyleId>{5C22544A-7EE6-4342-B048-85BDC9FD1C3A}</a:tableStyleId>
              </a:tblPr>
              <a:tblGrid>
                <a:gridCol w="4647831">
                  <a:extLst>
                    <a:ext uri="{9D8B030D-6E8A-4147-A177-3AD203B41FA5}">
                      <a16:colId xmlns:a16="http://schemas.microsoft.com/office/drawing/2014/main" val="20000"/>
                    </a:ext>
                  </a:extLst>
                </a:gridCol>
                <a:gridCol w="4360702">
                  <a:extLst>
                    <a:ext uri="{9D8B030D-6E8A-4147-A177-3AD203B41FA5}">
                      <a16:colId xmlns:a16="http://schemas.microsoft.com/office/drawing/2014/main" val="20001"/>
                    </a:ext>
                  </a:extLst>
                </a:gridCol>
              </a:tblGrid>
              <a:tr h="835972">
                <a:tc>
                  <a:txBody>
                    <a:bodyPr/>
                    <a:lstStyle/>
                    <a:p>
                      <a:r>
                        <a:rPr lang="en-US" sz="2400" dirty="0"/>
                        <a:t>Research</a:t>
                      </a:r>
                      <a:r>
                        <a:rPr lang="en-US" sz="2400" baseline="0" dirty="0"/>
                        <a:t> (Common Rule)</a:t>
                      </a:r>
                      <a:endParaRPr lang="en-US" sz="2400" dirty="0"/>
                    </a:p>
                  </a:txBody>
                  <a:tcPr/>
                </a:tc>
                <a:tc>
                  <a:txBody>
                    <a:bodyPr/>
                    <a:lstStyle/>
                    <a:p>
                      <a:r>
                        <a:rPr lang="en-US" sz="2400" dirty="0"/>
                        <a:t>Quality</a:t>
                      </a:r>
                      <a:r>
                        <a:rPr lang="en-US" sz="2400" baseline="0" dirty="0"/>
                        <a:t> Improvement/Quality Assurance</a:t>
                      </a:r>
                      <a:endParaRPr lang="en-US" sz="2400" dirty="0"/>
                    </a:p>
                  </a:txBody>
                  <a:tcPr/>
                </a:tc>
                <a:extLst>
                  <a:ext uri="{0D108BD9-81ED-4DB2-BD59-A6C34878D82A}">
                    <a16:rowId xmlns:a16="http://schemas.microsoft.com/office/drawing/2014/main" val="10000"/>
                  </a:ext>
                </a:extLst>
              </a:tr>
              <a:tr h="1486172">
                <a:tc>
                  <a:txBody>
                    <a:bodyPr/>
                    <a:lstStyle/>
                    <a:p>
                      <a:r>
                        <a:rPr lang="en-US" dirty="0">
                          <a:latin typeface="Tahoma"/>
                          <a:cs typeface="Tahoma"/>
                        </a:rPr>
                        <a:t>Is it a systematic investigation</a:t>
                      </a:r>
                      <a:r>
                        <a:rPr lang="en-US" baseline="0" dirty="0">
                          <a:latin typeface="Tahoma"/>
                          <a:cs typeface="Tahoma"/>
                        </a:rPr>
                        <a:t> designed to develop or contribute </a:t>
                      </a:r>
                      <a:r>
                        <a:rPr lang="en-US" dirty="0">
                          <a:latin typeface="Tahoma"/>
                          <a:cs typeface="Tahoma"/>
                        </a:rPr>
                        <a:t>to generalizable knowledge?</a:t>
                      </a:r>
                    </a:p>
                  </a:txBody>
                  <a:tcPr/>
                </a:tc>
                <a:tc>
                  <a:txBody>
                    <a:bodyPr/>
                    <a:lstStyle/>
                    <a:p>
                      <a:r>
                        <a:rPr lang="en-US" dirty="0">
                          <a:latin typeface="Tahoma"/>
                          <a:cs typeface="Tahoma"/>
                        </a:rPr>
                        <a:t>Is it a systematic investigation designed to improve, </a:t>
                      </a:r>
                      <a:r>
                        <a:rPr lang="en-US" b="1" u="sng" dirty="0">
                          <a:latin typeface="Tahoma"/>
                          <a:cs typeface="Tahoma"/>
                        </a:rPr>
                        <a:t>based on existing evidence</a:t>
                      </a:r>
                      <a:r>
                        <a:rPr lang="en-US" dirty="0">
                          <a:latin typeface="Tahoma"/>
                          <a:cs typeface="Tahoma"/>
                        </a:rPr>
                        <a:t>,</a:t>
                      </a:r>
                      <a:r>
                        <a:rPr lang="en-US" baseline="0" dirty="0">
                          <a:latin typeface="Tahoma"/>
                          <a:cs typeface="Tahoma"/>
                        </a:rPr>
                        <a:t> a practice or process within a particular institution (or agency) or ensure it confirms to existing norms? </a:t>
                      </a:r>
                      <a:endParaRPr lang="en-US" dirty="0">
                        <a:latin typeface="Tahoma"/>
                        <a:cs typeface="Tahoma"/>
                      </a:endParaRPr>
                    </a:p>
                  </a:txBody>
                  <a:tcPr/>
                </a:tc>
                <a:extLst>
                  <a:ext uri="{0D108BD9-81ED-4DB2-BD59-A6C34878D82A}">
                    <a16:rowId xmlns:a16="http://schemas.microsoft.com/office/drawing/2014/main" val="10001"/>
                  </a:ext>
                </a:extLst>
              </a:tr>
              <a:tr h="1486172">
                <a:tc>
                  <a:txBody>
                    <a:bodyPr/>
                    <a:lstStyle/>
                    <a:p>
                      <a:r>
                        <a:rPr lang="en-US" dirty="0">
                          <a:latin typeface="Tahoma"/>
                          <a:cs typeface="Tahoma"/>
                        </a:rPr>
                        <a:t>Is the activity mandated?</a:t>
                      </a:r>
                      <a:r>
                        <a:rPr lang="en-US" baseline="0" dirty="0">
                          <a:latin typeface="Tahoma"/>
                          <a:cs typeface="Tahoma"/>
                        </a:rPr>
                        <a:t>  Research activities are usually not associated with a mandated “requirement”, although as a Federal agency, VA has Congressionally mandated research. </a:t>
                      </a:r>
                      <a:endParaRPr lang="en-US" dirty="0">
                        <a:latin typeface="Tahoma"/>
                        <a:cs typeface="Tahoma"/>
                      </a:endParaRPr>
                    </a:p>
                  </a:txBody>
                  <a:tcPr/>
                </a:tc>
                <a:tc>
                  <a:txBody>
                    <a:bodyPr/>
                    <a:lstStyle/>
                    <a:p>
                      <a:r>
                        <a:rPr lang="en-US" dirty="0">
                          <a:latin typeface="Tahoma"/>
                          <a:cs typeface="Tahoma"/>
                        </a:rPr>
                        <a:t>Is the activity mandated?  Mandated activities (such as a mandate to assess a hand washing</a:t>
                      </a:r>
                      <a:r>
                        <a:rPr lang="en-US" baseline="0" dirty="0">
                          <a:latin typeface="Tahoma"/>
                          <a:cs typeface="Tahoma"/>
                        </a:rPr>
                        <a:t> practice of a healthcare facility to evaluate reduction of infections) is not research. </a:t>
                      </a:r>
                      <a:endParaRPr lang="en-US" dirty="0">
                        <a:latin typeface="Tahoma"/>
                        <a:cs typeface="Tahoma"/>
                      </a:endParaRPr>
                    </a:p>
                  </a:txBody>
                  <a:tcPr/>
                </a:tc>
                <a:extLst>
                  <a:ext uri="{0D108BD9-81ED-4DB2-BD59-A6C34878D82A}">
                    <a16:rowId xmlns:a16="http://schemas.microsoft.com/office/drawing/2014/main" val="10002"/>
                  </a:ext>
                </a:extLst>
              </a:tr>
              <a:tr h="1486172">
                <a:tc>
                  <a:txBody>
                    <a:bodyPr/>
                    <a:lstStyle/>
                    <a:p>
                      <a:r>
                        <a:rPr lang="en-US" dirty="0">
                          <a:latin typeface="Tahoma"/>
                          <a:cs typeface="Tahoma"/>
                        </a:rPr>
                        <a:t>Are the findings expected to bring about an immediate change?  Immediate change is not associated with most research activities. </a:t>
                      </a:r>
                    </a:p>
                  </a:txBody>
                  <a:tcPr/>
                </a:tc>
                <a:tc>
                  <a:txBody>
                    <a:bodyPr/>
                    <a:lstStyle/>
                    <a:p>
                      <a:r>
                        <a:rPr lang="en-US" dirty="0">
                          <a:latin typeface="Tahoma"/>
                          <a:cs typeface="Tahoma"/>
                        </a:rPr>
                        <a:t>Are the findings expected to bring about an immediate change?  QI/QA</a:t>
                      </a:r>
                      <a:r>
                        <a:rPr lang="en-US" baseline="0" dirty="0">
                          <a:latin typeface="Tahoma"/>
                          <a:cs typeface="Tahoma"/>
                        </a:rPr>
                        <a:t> is expected to directly affect institutional practice and result in immediate change (if there is a positive finding). </a:t>
                      </a:r>
                      <a:endParaRPr lang="en-US" dirty="0">
                        <a:latin typeface="Tahoma"/>
                        <a:cs typeface="Tahom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654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20D-7E98-4649-A237-2A37928AC4FA}"/>
              </a:ext>
            </a:extLst>
          </p:cNvPr>
          <p:cNvSpPr>
            <a:spLocks noGrp="1"/>
          </p:cNvSpPr>
          <p:nvPr>
            <p:ph type="title"/>
          </p:nvPr>
        </p:nvSpPr>
        <p:spPr/>
        <p:txBody>
          <a:bodyPr/>
          <a:lstStyle/>
          <a:p>
            <a:r>
              <a:rPr lang="en-US" dirty="0"/>
              <a:t>Research or Not Research? </a:t>
            </a:r>
          </a:p>
        </p:txBody>
      </p:sp>
      <p:sp>
        <p:nvSpPr>
          <p:cNvPr id="3" name="Content Placeholder 2">
            <a:extLst>
              <a:ext uri="{FF2B5EF4-FFF2-40B4-BE49-F238E27FC236}">
                <a16:creationId xmlns:a16="http://schemas.microsoft.com/office/drawing/2014/main" id="{9DF53127-1CD2-4B07-B1D6-7268686206FE}"/>
              </a:ext>
            </a:extLst>
          </p:cNvPr>
          <p:cNvSpPr>
            <a:spLocks noGrp="1"/>
          </p:cNvSpPr>
          <p:nvPr>
            <p:ph idx="1"/>
          </p:nvPr>
        </p:nvSpPr>
        <p:spPr/>
        <p:txBody>
          <a:bodyPr/>
          <a:lstStyle/>
          <a:p>
            <a:pPr marL="457200" lvl="1" indent="0">
              <a:buNone/>
            </a:pPr>
            <a:endParaRPr lang="en-US" sz="2200" dirty="0"/>
          </a:p>
        </p:txBody>
      </p:sp>
      <p:sp>
        <p:nvSpPr>
          <p:cNvPr id="7" name="Rectangle 6"/>
          <p:cNvSpPr/>
          <p:nvPr/>
        </p:nvSpPr>
        <p:spPr>
          <a:xfrm>
            <a:off x="2743200" y="2971800"/>
            <a:ext cx="3429000" cy="1754327"/>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rPr>
              <a:t>It is Research</a:t>
            </a:r>
          </a:p>
        </p:txBody>
      </p:sp>
    </p:spTree>
    <p:extLst>
      <p:ext uri="{BB962C8B-B14F-4D97-AF65-F5344CB8AC3E}">
        <p14:creationId xmlns:p14="http://schemas.microsoft.com/office/powerpoint/2010/main" val="358173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20D-7E98-4649-A237-2A37928AC4FA}"/>
              </a:ext>
            </a:extLst>
          </p:cNvPr>
          <p:cNvSpPr>
            <a:spLocks noGrp="1"/>
          </p:cNvSpPr>
          <p:nvPr>
            <p:ph type="title"/>
          </p:nvPr>
        </p:nvSpPr>
        <p:spPr/>
        <p:txBody>
          <a:bodyPr/>
          <a:lstStyle/>
          <a:p>
            <a:r>
              <a:rPr lang="en-US" dirty="0"/>
              <a:t>Determining the Appropriate Regulatory Pathway for Review</a:t>
            </a:r>
          </a:p>
        </p:txBody>
      </p:sp>
      <p:sp>
        <p:nvSpPr>
          <p:cNvPr id="3" name="Content Placeholder 2">
            <a:extLst>
              <a:ext uri="{FF2B5EF4-FFF2-40B4-BE49-F238E27FC236}">
                <a16:creationId xmlns:a16="http://schemas.microsoft.com/office/drawing/2014/main" id="{9DF53127-1CD2-4B07-B1D6-7268686206FE}"/>
              </a:ext>
            </a:extLst>
          </p:cNvPr>
          <p:cNvSpPr>
            <a:spLocks noGrp="1"/>
          </p:cNvSpPr>
          <p:nvPr>
            <p:ph idx="1"/>
          </p:nvPr>
        </p:nvSpPr>
        <p:spPr/>
        <p:txBody>
          <a:bodyPr/>
          <a:lstStyle/>
          <a:p>
            <a:r>
              <a:rPr lang="en-US" sz="2400" dirty="0"/>
              <a:t>Review </a:t>
            </a:r>
            <a:r>
              <a:rPr lang="en-US" sz="2400" b="1" dirty="0"/>
              <a:t>all details </a:t>
            </a:r>
            <a:r>
              <a:rPr lang="en-US" sz="2400" dirty="0"/>
              <a:t>of the project</a:t>
            </a:r>
          </a:p>
          <a:p>
            <a:r>
              <a:rPr lang="en-US" sz="2400" dirty="0"/>
              <a:t>Address questions in the </a:t>
            </a:r>
            <a:r>
              <a:rPr lang="en-US" sz="2400" b="1" dirty="0"/>
              <a:t>following order</a:t>
            </a:r>
            <a:r>
              <a:rPr lang="en-US" sz="2400" dirty="0"/>
              <a:t>:</a:t>
            </a:r>
          </a:p>
          <a:p>
            <a:pPr lvl="1"/>
            <a:r>
              <a:rPr lang="en-US" sz="2200" dirty="0"/>
              <a:t>Is it </a:t>
            </a:r>
            <a:r>
              <a:rPr lang="en-US" sz="2200" b="1" dirty="0"/>
              <a:t>research</a:t>
            </a:r>
            <a:r>
              <a:rPr lang="en-US" sz="2200" dirty="0"/>
              <a:t>?</a:t>
            </a:r>
          </a:p>
          <a:p>
            <a:pPr lvl="1"/>
            <a:r>
              <a:rPr lang="en-US" sz="2200" dirty="0"/>
              <a:t>Is it </a:t>
            </a:r>
            <a:r>
              <a:rPr lang="en-US" sz="2200" b="1" dirty="0"/>
              <a:t>human subjects research</a:t>
            </a:r>
            <a:r>
              <a:rPr lang="en-US" sz="2200" dirty="0"/>
              <a:t>?</a:t>
            </a:r>
          </a:p>
          <a:p>
            <a:pPr lvl="1"/>
            <a:r>
              <a:rPr lang="en-US" sz="2200" dirty="0"/>
              <a:t>Is the study </a:t>
            </a:r>
            <a:r>
              <a:rPr lang="en-US" sz="2200" b="1" dirty="0"/>
              <a:t>exempt</a:t>
            </a:r>
            <a:r>
              <a:rPr lang="en-US" sz="2200" dirty="0"/>
              <a:t> from the Common Rule?</a:t>
            </a:r>
          </a:p>
          <a:p>
            <a:pPr lvl="1"/>
            <a:r>
              <a:rPr lang="en-US" sz="2200" dirty="0"/>
              <a:t>Is my facility </a:t>
            </a:r>
            <a:r>
              <a:rPr lang="en-US" sz="2200" b="1" dirty="0"/>
              <a:t>engaged</a:t>
            </a:r>
            <a:r>
              <a:rPr lang="en-US" sz="2200" dirty="0"/>
              <a:t> in human subjects research?</a:t>
            </a:r>
          </a:p>
          <a:p>
            <a:pPr lvl="1"/>
            <a:r>
              <a:rPr lang="en-US" sz="2200" dirty="0"/>
              <a:t>Is the study eligible for </a:t>
            </a:r>
            <a:r>
              <a:rPr lang="en-US" sz="2200" b="1" dirty="0"/>
              <a:t>expedited review</a:t>
            </a:r>
            <a:r>
              <a:rPr lang="en-US" sz="2200" dirty="0"/>
              <a:t>?</a:t>
            </a:r>
          </a:p>
          <a:p>
            <a:pPr marL="457200" lvl="1" indent="0">
              <a:buNone/>
            </a:pPr>
            <a:endParaRPr lang="en-US" sz="2200" dirty="0"/>
          </a:p>
          <a:p>
            <a:endParaRPr lang="en-US" dirty="0"/>
          </a:p>
        </p:txBody>
      </p:sp>
      <p:sp>
        <p:nvSpPr>
          <p:cNvPr id="4" name="Arrow: Right 3">
            <a:extLst>
              <a:ext uri="{FF2B5EF4-FFF2-40B4-BE49-F238E27FC236}">
                <a16:creationId xmlns:a16="http://schemas.microsoft.com/office/drawing/2014/main" id="{23369E45-080B-4D97-9A70-708118DADB5A}"/>
              </a:ext>
            </a:extLst>
          </p:cNvPr>
          <p:cNvSpPr/>
          <p:nvPr/>
        </p:nvSpPr>
        <p:spPr>
          <a:xfrm>
            <a:off x="228600" y="3571875"/>
            <a:ext cx="6096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76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F4D9-2EFB-4EA8-92DC-79BD4F0E2DA8}"/>
              </a:ext>
            </a:extLst>
          </p:cNvPr>
          <p:cNvSpPr>
            <a:spLocks noGrp="1"/>
          </p:cNvSpPr>
          <p:nvPr>
            <p:ph type="title"/>
          </p:nvPr>
        </p:nvSpPr>
        <p:spPr/>
        <p:txBody>
          <a:bodyPr/>
          <a:lstStyle/>
          <a:p>
            <a:r>
              <a:rPr lang="en-US" dirty="0"/>
              <a:t>Human Subject Definition</a:t>
            </a:r>
          </a:p>
        </p:txBody>
      </p:sp>
      <p:sp>
        <p:nvSpPr>
          <p:cNvPr id="3" name="Content Placeholder 2">
            <a:extLst>
              <a:ext uri="{FF2B5EF4-FFF2-40B4-BE49-F238E27FC236}">
                <a16:creationId xmlns:a16="http://schemas.microsoft.com/office/drawing/2014/main" id="{B282EAA7-A65B-44C2-B979-D5A0EAD42453}"/>
              </a:ext>
            </a:extLst>
          </p:cNvPr>
          <p:cNvSpPr>
            <a:spLocks noGrp="1"/>
          </p:cNvSpPr>
          <p:nvPr>
            <p:ph idx="1"/>
          </p:nvPr>
        </p:nvSpPr>
        <p:spPr/>
        <p:txBody>
          <a:bodyPr/>
          <a:lstStyle/>
          <a:p>
            <a:pPr marL="0" indent="0">
              <a:buNone/>
            </a:pPr>
            <a:r>
              <a:rPr lang="en-US" sz="2200" dirty="0"/>
              <a:t>A human subject is a living individual about whom an investigator (whether professional or student) conducts research, and:</a:t>
            </a:r>
          </a:p>
          <a:p>
            <a:pPr marL="514350" indent="-514350">
              <a:buAutoNum type="arabicParenBoth"/>
            </a:pPr>
            <a:r>
              <a:rPr lang="en-US" sz="2200" dirty="0"/>
              <a:t>Obtains information or biospecimens through intervention or interaction with the individual, and uses, studies, or analyzes the information or biospecimens; or</a:t>
            </a:r>
          </a:p>
          <a:p>
            <a:pPr marL="514350" indent="-514350">
              <a:buAutoNum type="arabicParenBoth"/>
            </a:pPr>
            <a:r>
              <a:rPr lang="en-US" sz="2200" dirty="0"/>
              <a:t>Obtains, uses, studies, analyzes, or generates identifiable private information or identifiable biospecimens.</a:t>
            </a:r>
          </a:p>
          <a:p>
            <a:pPr marL="0" indent="0">
              <a:buNone/>
            </a:pPr>
            <a:endParaRPr lang="en-US" sz="2200" dirty="0"/>
          </a:p>
          <a:p>
            <a:pPr marL="0" indent="0">
              <a:buNone/>
            </a:pPr>
            <a:r>
              <a:rPr lang="en-US" sz="2200" dirty="0"/>
              <a:t>VHA Directive 1200.05 paragraph 3m.</a:t>
            </a:r>
          </a:p>
        </p:txBody>
      </p:sp>
    </p:spTree>
    <p:extLst>
      <p:ext uri="{BB962C8B-B14F-4D97-AF65-F5344CB8AC3E}">
        <p14:creationId xmlns:p14="http://schemas.microsoft.com/office/powerpoint/2010/main" val="353251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20D-7E98-4649-A237-2A37928AC4FA}"/>
              </a:ext>
            </a:extLst>
          </p:cNvPr>
          <p:cNvSpPr>
            <a:spLocks noGrp="1"/>
          </p:cNvSpPr>
          <p:nvPr>
            <p:ph type="title"/>
          </p:nvPr>
        </p:nvSpPr>
        <p:spPr/>
        <p:txBody>
          <a:bodyPr/>
          <a:lstStyle/>
          <a:p>
            <a:r>
              <a:rPr lang="en-US" dirty="0"/>
              <a:t>Research Involving Human Subjects? </a:t>
            </a:r>
          </a:p>
        </p:txBody>
      </p:sp>
      <p:pic>
        <p:nvPicPr>
          <p:cNvPr id="4" name="Content Placeholder 3"/>
          <p:cNvPicPr>
            <a:picLocks noGrp="1" noChangeAspect="1"/>
          </p:cNvPicPr>
          <p:nvPr>
            <p:ph idx="1"/>
          </p:nvPr>
        </p:nvPicPr>
        <p:blipFill>
          <a:blip r:embed="rId3"/>
          <a:srcRect t="3407" b="3407"/>
          <a:stretch>
            <a:fillRect/>
          </a:stretch>
        </p:blipFill>
        <p:spPr/>
      </p:pic>
    </p:spTree>
    <p:extLst>
      <p:ext uri="{BB962C8B-B14F-4D97-AF65-F5344CB8AC3E}">
        <p14:creationId xmlns:p14="http://schemas.microsoft.com/office/powerpoint/2010/main" val="371482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EF58-E17A-4005-87E7-CA597D1BBB3C}"/>
              </a:ext>
            </a:extLst>
          </p:cNvPr>
          <p:cNvSpPr>
            <a:spLocks noGrp="1"/>
          </p:cNvSpPr>
          <p:nvPr>
            <p:ph type="title"/>
          </p:nvPr>
        </p:nvSpPr>
        <p:spPr/>
        <p:txBody>
          <a:bodyPr/>
          <a:lstStyle/>
          <a:p>
            <a:r>
              <a:rPr lang="en-US" dirty="0"/>
              <a:t>Poll #1:  Who are the research subjects?</a:t>
            </a:r>
          </a:p>
        </p:txBody>
      </p:sp>
      <p:sp>
        <p:nvSpPr>
          <p:cNvPr id="3" name="Content Placeholder 2">
            <a:extLst>
              <a:ext uri="{FF2B5EF4-FFF2-40B4-BE49-F238E27FC236}">
                <a16:creationId xmlns:a16="http://schemas.microsoft.com/office/drawing/2014/main" id="{1BDD7B8D-399A-4B53-ACFE-90E40EFCC42E}"/>
              </a:ext>
            </a:extLst>
          </p:cNvPr>
          <p:cNvSpPr>
            <a:spLocks noGrp="1"/>
          </p:cNvSpPr>
          <p:nvPr>
            <p:ph idx="1"/>
          </p:nvPr>
        </p:nvSpPr>
        <p:spPr/>
        <p:txBody>
          <a:bodyPr/>
          <a:lstStyle/>
          <a:p>
            <a:pPr marL="514350" lvl="0" indent="-514350">
              <a:buFont typeface="+mj-lt"/>
              <a:buAutoNum type="alphaUcPeriod"/>
            </a:pPr>
            <a:r>
              <a:rPr lang="en-US" dirty="0"/>
              <a:t>Veterans</a:t>
            </a:r>
          </a:p>
          <a:p>
            <a:pPr marL="514350" lvl="0" indent="-514350">
              <a:buFont typeface="+mj-lt"/>
              <a:buAutoNum type="alphaUcPeriod"/>
            </a:pPr>
            <a:r>
              <a:rPr lang="en-US" dirty="0"/>
              <a:t>Confidants/Caregivers</a:t>
            </a:r>
          </a:p>
          <a:p>
            <a:pPr marL="514350" lvl="0" indent="-514350">
              <a:buFont typeface="+mj-lt"/>
              <a:buAutoNum type="alphaUcPeriod"/>
            </a:pPr>
            <a:r>
              <a:rPr lang="en-US" dirty="0"/>
              <a:t>Providers</a:t>
            </a:r>
          </a:p>
          <a:p>
            <a:pPr marL="514350" lvl="0" indent="-514350">
              <a:buFont typeface="+mj-lt"/>
              <a:buAutoNum type="alphaUcPeriod"/>
            </a:pPr>
            <a:r>
              <a:rPr lang="en-US" dirty="0"/>
              <a:t>All of the Above</a:t>
            </a:r>
          </a:p>
          <a:p>
            <a:endParaRPr lang="en-US" dirty="0"/>
          </a:p>
        </p:txBody>
      </p:sp>
    </p:spTree>
    <p:extLst>
      <p:ext uri="{BB962C8B-B14F-4D97-AF65-F5344CB8AC3E}">
        <p14:creationId xmlns:p14="http://schemas.microsoft.com/office/powerpoint/2010/main" val="136481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DA62-18C0-491D-85B9-FFADEB6F8D81}"/>
              </a:ext>
            </a:extLst>
          </p:cNvPr>
          <p:cNvSpPr>
            <a:spLocks noGrp="1"/>
          </p:cNvSpPr>
          <p:nvPr>
            <p:ph type="title"/>
          </p:nvPr>
        </p:nvSpPr>
        <p:spPr/>
        <p:txBody>
          <a:bodyPr/>
          <a:lstStyle/>
          <a:p>
            <a:r>
              <a:rPr lang="en-US" dirty="0"/>
              <a:t>Recall Study Description and Procedures</a:t>
            </a:r>
          </a:p>
        </p:txBody>
      </p:sp>
      <p:sp>
        <p:nvSpPr>
          <p:cNvPr id="3" name="Content Placeholder 2">
            <a:extLst>
              <a:ext uri="{FF2B5EF4-FFF2-40B4-BE49-F238E27FC236}">
                <a16:creationId xmlns:a16="http://schemas.microsoft.com/office/drawing/2014/main" id="{F0F43D4F-0AF9-4C11-910A-19770AB0AFFB}"/>
              </a:ext>
            </a:extLst>
          </p:cNvPr>
          <p:cNvSpPr>
            <a:spLocks noGrp="1"/>
          </p:cNvSpPr>
          <p:nvPr>
            <p:ph idx="1"/>
          </p:nvPr>
        </p:nvSpPr>
        <p:spPr>
          <a:xfrm>
            <a:off x="381000" y="1676400"/>
            <a:ext cx="8229600" cy="4190513"/>
          </a:xfrm>
        </p:spPr>
        <p:txBody>
          <a:bodyPr/>
          <a:lstStyle/>
          <a:p>
            <a:pPr lvl="0"/>
            <a:r>
              <a:rPr lang="en-US" sz="2200" dirty="0"/>
              <a:t>The PMEAI consists of both written questionnaires and telephone or in-person interviews.  The Investigators will ask consented Veterans and their confidants or caregivers to complete written questionnaires and to participate in interviews with the research team every six months for 2 years. </a:t>
            </a:r>
          </a:p>
        </p:txBody>
      </p:sp>
    </p:spTree>
    <p:extLst>
      <p:ext uri="{BB962C8B-B14F-4D97-AF65-F5344CB8AC3E}">
        <p14:creationId xmlns:p14="http://schemas.microsoft.com/office/powerpoint/2010/main" val="1530103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EF58-E17A-4005-87E7-CA597D1BBB3C}"/>
              </a:ext>
            </a:extLst>
          </p:cNvPr>
          <p:cNvSpPr>
            <a:spLocks noGrp="1"/>
          </p:cNvSpPr>
          <p:nvPr>
            <p:ph type="title"/>
          </p:nvPr>
        </p:nvSpPr>
        <p:spPr/>
        <p:txBody>
          <a:bodyPr/>
          <a:lstStyle/>
          <a:p>
            <a:r>
              <a:rPr lang="en-US" dirty="0"/>
              <a:t>Poll #1:  Who are the research subjects?</a:t>
            </a:r>
          </a:p>
        </p:txBody>
      </p:sp>
      <p:sp>
        <p:nvSpPr>
          <p:cNvPr id="3" name="Content Placeholder 2">
            <a:extLst>
              <a:ext uri="{FF2B5EF4-FFF2-40B4-BE49-F238E27FC236}">
                <a16:creationId xmlns:a16="http://schemas.microsoft.com/office/drawing/2014/main" id="{1BDD7B8D-399A-4B53-ACFE-90E40EFCC42E}"/>
              </a:ext>
            </a:extLst>
          </p:cNvPr>
          <p:cNvSpPr>
            <a:spLocks noGrp="1"/>
          </p:cNvSpPr>
          <p:nvPr>
            <p:ph idx="1"/>
          </p:nvPr>
        </p:nvSpPr>
        <p:spPr/>
        <p:txBody>
          <a:bodyPr/>
          <a:lstStyle/>
          <a:p>
            <a:pPr marL="514350" lvl="0" indent="-514350">
              <a:buFont typeface="+mj-lt"/>
              <a:buAutoNum type="alphaUcPeriod"/>
            </a:pPr>
            <a:r>
              <a:rPr lang="en-US" dirty="0"/>
              <a:t>Veterans</a:t>
            </a:r>
            <a:r>
              <a:rPr lang="en-US" sz="4400" b="1" dirty="0">
                <a:solidFill>
                  <a:srgbClr val="78BE20"/>
                </a:solidFill>
                <a:latin typeface="Wingdings"/>
                <a:ea typeface="Wingdings"/>
                <a:cs typeface="Wingdings"/>
              </a:rPr>
              <a:t></a:t>
            </a:r>
            <a:endParaRPr lang="en-US" sz="4400" dirty="0"/>
          </a:p>
          <a:p>
            <a:pPr marL="514350" lvl="0" indent="-514350">
              <a:buFont typeface="+mj-lt"/>
              <a:buAutoNum type="alphaUcPeriod"/>
            </a:pPr>
            <a:r>
              <a:rPr lang="en-US" dirty="0"/>
              <a:t>Confidants/Caregivers</a:t>
            </a:r>
            <a:r>
              <a:rPr lang="en-US" sz="4400" b="1" dirty="0">
                <a:solidFill>
                  <a:schemeClr val="accent2"/>
                </a:solidFill>
                <a:latin typeface="Wingdings"/>
                <a:ea typeface="Wingdings"/>
                <a:cs typeface="Wingdings"/>
              </a:rPr>
              <a:t></a:t>
            </a:r>
            <a:endParaRPr lang="en-US" sz="4400" b="1" dirty="0">
              <a:solidFill>
                <a:schemeClr val="accent2"/>
              </a:solidFill>
            </a:endParaRPr>
          </a:p>
          <a:p>
            <a:pPr marL="514350" lvl="0" indent="-514350">
              <a:buFont typeface="+mj-lt"/>
              <a:buAutoNum type="alphaUcPeriod"/>
            </a:pPr>
            <a:r>
              <a:rPr lang="en-US" dirty="0"/>
              <a:t>Providers</a:t>
            </a:r>
            <a:endParaRPr lang="en-US" sz="4400" b="1" dirty="0">
              <a:solidFill>
                <a:srgbClr val="78BE20"/>
              </a:solidFill>
            </a:endParaRPr>
          </a:p>
          <a:p>
            <a:pPr marL="514350" lvl="0" indent="-514350">
              <a:buFont typeface="+mj-lt"/>
              <a:buAutoNum type="alphaUcPeriod"/>
            </a:pPr>
            <a:r>
              <a:rPr lang="en-US" dirty="0"/>
              <a:t>All of the Above</a:t>
            </a:r>
          </a:p>
          <a:p>
            <a:endParaRPr lang="en-US" dirty="0"/>
          </a:p>
        </p:txBody>
      </p:sp>
    </p:spTree>
    <p:extLst>
      <p:ext uri="{BB962C8B-B14F-4D97-AF65-F5344CB8AC3E}">
        <p14:creationId xmlns:p14="http://schemas.microsoft.com/office/powerpoint/2010/main" val="402043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sz="2400" dirty="0"/>
              <a:t>Identify and apply some of the key evaluations required by the IRB and R&amp;D Committee through evaluation of an exempt human subjects study requiring limited IRB review.</a:t>
            </a:r>
          </a:p>
          <a:p>
            <a:pPr marL="0" indent="0">
              <a:buNone/>
            </a:pPr>
            <a:r>
              <a:rPr lang="en-US" sz="2400" dirty="0"/>
              <a:t> </a:t>
            </a:r>
          </a:p>
          <a:p>
            <a:pPr marL="0" indent="0">
              <a:buNone/>
            </a:pPr>
            <a:endParaRPr lang="en-US" sz="2400" dirty="0"/>
          </a:p>
        </p:txBody>
      </p:sp>
    </p:spTree>
    <p:extLst>
      <p:ext uri="{BB962C8B-B14F-4D97-AF65-F5344CB8AC3E}">
        <p14:creationId xmlns:p14="http://schemas.microsoft.com/office/powerpoint/2010/main" val="276890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20D-7E98-4649-A237-2A37928AC4FA}"/>
              </a:ext>
            </a:extLst>
          </p:cNvPr>
          <p:cNvSpPr>
            <a:spLocks noGrp="1"/>
          </p:cNvSpPr>
          <p:nvPr>
            <p:ph type="title"/>
          </p:nvPr>
        </p:nvSpPr>
        <p:spPr/>
        <p:txBody>
          <a:bodyPr/>
          <a:lstStyle/>
          <a:p>
            <a:r>
              <a:rPr lang="en-US" dirty="0"/>
              <a:t>Determining the Appropriate Regulatory Pathway for Review</a:t>
            </a:r>
          </a:p>
        </p:txBody>
      </p:sp>
      <p:sp>
        <p:nvSpPr>
          <p:cNvPr id="3" name="Content Placeholder 2">
            <a:extLst>
              <a:ext uri="{FF2B5EF4-FFF2-40B4-BE49-F238E27FC236}">
                <a16:creationId xmlns:a16="http://schemas.microsoft.com/office/drawing/2014/main" id="{9DF53127-1CD2-4B07-B1D6-7268686206FE}"/>
              </a:ext>
            </a:extLst>
          </p:cNvPr>
          <p:cNvSpPr>
            <a:spLocks noGrp="1"/>
          </p:cNvSpPr>
          <p:nvPr>
            <p:ph idx="1"/>
          </p:nvPr>
        </p:nvSpPr>
        <p:spPr/>
        <p:txBody>
          <a:bodyPr/>
          <a:lstStyle/>
          <a:p>
            <a:r>
              <a:rPr lang="en-US" sz="2400" dirty="0"/>
              <a:t>Review </a:t>
            </a:r>
            <a:r>
              <a:rPr lang="en-US" sz="2400" b="1" dirty="0"/>
              <a:t>all details </a:t>
            </a:r>
            <a:r>
              <a:rPr lang="en-US" sz="2400" dirty="0"/>
              <a:t>of the project</a:t>
            </a:r>
          </a:p>
          <a:p>
            <a:r>
              <a:rPr lang="en-US" sz="2400" dirty="0"/>
              <a:t>Address questions in the </a:t>
            </a:r>
            <a:r>
              <a:rPr lang="en-US" sz="2400" b="1" dirty="0"/>
              <a:t>following order</a:t>
            </a:r>
            <a:r>
              <a:rPr lang="en-US" sz="2400" dirty="0"/>
              <a:t>:</a:t>
            </a:r>
          </a:p>
          <a:p>
            <a:pPr lvl="1"/>
            <a:r>
              <a:rPr lang="en-US" sz="2200" dirty="0"/>
              <a:t>Is it </a:t>
            </a:r>
            <a:r>
              <a:rPr lang="en-US" sz="2200" b="1" dirty="0"/>
              <a:t>research</a:t>
            </a:r>
            <a:r>
              <a:rPr lang="en-US" sz="2200" dirty="0"/>
              <a:t>?</a:t>
            </a:r>
          </a:p>
          <a:p>
            <a:pPr lvl="1"/>
            <a:r>
              <a:rPr lang="en-US" sz="2200" dirty="0"/>
              <a:t>Is it </a:t>
            </a:r>
            <a:r>
              <a:rPr lang="en-US" sz="2200" b="1" dirty="0"/>
              <a:t>human subjects research</a:t>
            </a:r>
            <a:r>
              <a:rPr lang="en-US" sz="2200" dirty="0"/>
              <a:t>?</a:t>
            </a:r>
          </a:p>
          <a:p>
            <a:pPr lvl="1"/>
            <a:r>
              <a:rPr lang="en-US" sz="2200" dirty="0"/>
              <a:t>Is the study </a:t>
            </a:r>
            <a:r>
              <a:rPr lang="en-US" sz="2200" b="1" dirty="0"/>
              <a:t>exempt</a:t>
            </a:r>
            <a:r>
              <a:rPr lang="en-US" sz="2200" dirty="0"/>
              <a:t> from the Common Rule?</a:t>
            </a:r>
          </a:p>
          <a:p>
            <a:pPr lvl="1"/>
            <a:r>
              <a:rPr lang="en-US" sz="2200" dirty="0"/>
              <a:t>Is my facility </a:t>
            </a:r>
            <a:r>
              <a:rPr lang="en-US" sz="2200" b="1" dirty="0"/>
              <a:t>engaged</a:t>
            </a:r>
            <a:r>
              <a:rPr lang="en-US" sz="2200" dirty="0"/>
              <a:t> in human subjects research?</a:t>
            </a:r>
          </a:p>
          <a:p>
            <a:pPr lvl="1"/>
            <a:r>
              <a:rPr lang="en-US" sz="2200" dirty="0"/>
              <a:t>Is the study eligible for </a:t>
            </a:r>
            <a:r>
              <a:rPr lang="en-US" sz="2200" b="1" dirty="0"/>
              <a:t>expedited review</a:t>
            </a:r>
            <a:r>
              <a:rPr lang="en-US" sz="2200" dirty="0"/>
              <a:t>?</a:t>
            </a:r>
          </a:p>
          <a:p>
            <a:pPr marL="457200" lvl="1" indent="0">
              <a:buNone/>
            </a:pPr>
            <a:endParaRPr lang="en-US" sz="2200" dirty="0"/>
          </a:p>
          <a:p>
            <a:endParaRPr lang="en-US" dirty="0"/>
          </a:p>
        </p:txBody>
      </p:sp>
      <p:sp>
        <p:nvSpPr>
          <p:cNvPr id="4" name="Arrow: Right 3">
            <a:extLst>
              <a:ext uri="{FF2B5EF4-FFF2-40B4-BE49-F238E27FC236}">
                <a16:creationId xmlns:a16="http://schemas.microsoft.com/office/drawing/2014/main" id="{40D01178-F287-4DEB-B4A8-8853DBB2D992}"/>
              </a:ext>
            </a:extLst>
          </p:cNvPr>
          <p:cNvSpPr/>
          <p:nvPr/>
        </p:nvSpPr>
        <p:spPr>
          <a:xfrm>
            <a:off x="152400" y="4030906"/>
            <a:ext cx="6096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192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62E1-A316-4FB1-B7E8-9D425720EB6B}"/>
              </a:ext>
            </a:extLst>
          </p:cNvPr>
          <p:cNvSpPr>
            <a:spLocks noGrp="1"/>
          </p:cNvSpPr>
          <p:nvPr>
            <p:ph type="title"/>
          </p:nvPr>
        </p:nvSpPr>
        <p:spPr/>
        <p:txBody>
          <a:bodyPr/>
          <a:lstStyle/>
          <a:p>
            <a:r>
              <a:rPr lang="en-US" sz="3000" dirty="0"/>
              <a:t>Exempt or Non-Exempt Human Subject Regulatory Review Pathway?</a:t>
            </a:r>
          </a:p>
        </p:txBody>
      </p:sp>
      <p:sp>
        <p:nvSpPr>
          <p:cNvPr id="3" name="Content Placeholder 2">
            <a:extLst>
              <a:ext uri="{FF2B5EF4-FFF2-40B4-BE49-F238E27FC236}">
                <a16:creationId xmlns:a16="http://schemas.microsoft.com/office/drawing/2014/main" id="{B4DE69C9-527D-40D1-94F4-E68B0CDE9E94}"/>
              </a:ext>
            </a:extLst>
          </p:cNvPr>
          <p:cNvSpPr>
            <a:spLocks noGrp="1"/>
          </p:cNvSpPr>
          <p:nvPr>
            <p:ph idx="1"/>
          </p:nvPr>
        </p:nvSpPr>
        <p:spPr/>
        <p:txBody>
          <a:bodyPr/>
          <a:lstStyle/>
          <a:p>
            <a:r>
              <a:rPr lang="en-US" sz="2400" dirty="0"/>
              <a:t>The proposed study involves the collection of identifiable information from subjects’ medical records and the administration of surveys and interviews. </a:t>
            </a:r>
          </a:p>
          <a:p>
            <a:pPr marL="0" indent="0">
              <a:buNone/>
            </a:pPr>
            <a:endParaRPr lang="en-US" sz="2400" dirty="0"/>
          </a:p>
        </p:txBody>
      </p:sp>
    </p:spTree>
    <p:extLst>
      <p:ext uri="{BB962C8B-B14F-4D97-AF65-F5344CB8AC3E}">
        <p14:creationId xmlns:p14="http://schemas.microsoft.com/office/powerpoint/2010/main" val="1882230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62E1-A316-4FB1-B7E8-9D425720EB6B}"/>
              </a:ext>
            </a:extLst>
          </p:cNvPr>
          <p:cNvSpPr>
            <a:spLocks noGrp="1"/>
          </p:cNvSpPr>
          <p:nvPr>
            <p:ph type="title"/>
          </p:nvPr>
        </p:nvSpPr>
        <p:spPr/>
        <p:txBody>
          <a:bodyPr/>
          <a:lstStyle/>
          <a:p>
            <a:r>
              <a:rPr lang="en-US" sz="3200" dirty="0"/>
              <a:t>Eligible Exempt and Expedited Categories for the Proposed Human Subjects Study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7892275"/>
              </p:ext>
            </p:extLst>
          </p:nvPr>
        </p:nvGraphicFramePr>
        <p:xfrm>
          <a:off x="228600" y="1752601"/>
          <a:ext cx="8686800" cy="556058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00906">
                <a:tc>
                  <a:txBody>
                    <a:bodyPr/>
                    <a:lstStyle/>
                    <a:p>
                      <a:pPr algn="ctr"/>
                      <a:r>
                        <a:rPr lang="en-US" sz="2400" dirty="0"/>
                        <a:t>Exempt Category</a:t>
                      </a:r>
                    </a:p>
                  </a:txBody>
                  <a:tcPr/>
                </a:tc>
                <a:tc>
                  <a:txBody>
                    <a:bodyPr/>
                    <a:lstStyle/>
                    <a:p>
                      <a:pPr algn="ctr"/>
                      <a:r>
                        <a:rPr lang="en-US" sz="2400" dirty="0"/>
                        <a:t>Expedited Category</a:t>
                      </a:r>
                    </a:p>
                  </a:txBody>
                  <a:tcPr/>
                </a:tc>
                <a:extLst>
                  <a:ext uri="{0D108BD9-81ED-4DB2-BD59-A6C34878D82A}">
                    <a16:rowId xmlns:a16="http://schemas.microsoft.com/office/drawing/2014/main" val="10000"/>
                  </a:ext>
                </a:extLst>
              </a:tr>
              <a:tr h="24377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u="sng" dirty="0">
                          <a:solidFill>
                            <a:srgbClr val="3366FF"/>
                          </a:solidFill>
                          <a:latin typeface="Tahoma"/>
                          <a:cs typeface="Tahoma"/>
                        </a:rPr>
                        <a:t>Exempt category 2</a:t>
                      </a:r>
                      <a:r>
                        <a:rPr lang="en-US" sz="2000" dirty="0">
                          <a:latin typeface="Tahoma"/>
                          <a:cs typeface="Tahoma"/>
                        </a:rPr>
                        <a:t>:  Research involving educational tests, surveys, interviews, or observation of public behavior</a:t>
                      </a:r>
                    </a:p>
                    <a:p>
                      <a:endParaRPr lang="en-US" sz="2000" dirty="0">
                        <a:latin typeface="Tahoma"/>
                        <a:cs typeface="Tahoma"/>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u="sng" dirty="0">
                          <a:solidFill>
                            <a:srgbClr val="C4262E"/>
                          </a:solidFill>
                          <a:latin typeface="Tahoma"/>
                          <a:cs typeface="Tahoma"/>
                        </a:rPr>
                        <a:t>Expedited category 7</a:t>
                      </a:r>
                      <a:r>
                        <a:rPr lang="en-US" sz="2000" dirty="0">
                          <a:latin typeface="Tahoma"/>
                          <a:cs typeface="Tahoma"/>
                        </a:rPr>
                        <a:t>:  Research on individual or group characteristics or behavior or research employing surveys, interviews, oral history, focus groups, program evaluation, human factors evaluation, or quality assurance methodologies</a:t>
                      </a:r>
                    </a:p>
                    <a:p>
                      <a:endParaRPr lang="en-US" sz="2000" dirty="0">
                        <a:latin typeface="Tahoma"/>
                        <a:cs typeface="Tahoma"/>
                      </a:endParaRPr>
                    </a:p>
                  </a:txBody>
                  <a:tcPr/>
                </a:tc>
                <a:extLst>
                  <a:ext uri="{0D108BD9-81ED-4DB2-BD59-A6C34878D82A}">
                    <a16:rowId xmlns:a16="http://schemas.microsoft.com/office/drawing/2014/main" val="10001"/>
                  </a:ext>
                </a:extLst>
              </a:tr>
              <a:tr h="21667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u="sng" dirty="0">
                          <a:solidFill>
                            <a:srgbClr val="3366FF"/>
                          </a:solidFill>
                          <a:latin typeface="Tahoma"/>
                          <a:cs typeface="Tahoma"/>
                        </a:rPr>
                        <a:t>Exempt category 4</a:t>
                      </a:r>
                      <a:r>
                        <a:rPr lang="en-US" sz="2000" dirty="0">
                          <a:latin typeface="Tahoma"/>
                          <a:cs typeface="Tahoma"/>
                        </a:rPr>
                        <a:t>:  Secondary research using identifiable private information or identifiable biospecimens</a:t>
                      </a:r>
                    </a:p>
                    <a:p>
                      <a:endParaRPr lang="en-US" sz="2000" dirty="0">
                        <a:latin typeface="Tahoma"/>
                        <a:cs typeface="Tahom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u="sng" dirty="0">
                          <a:solidFill>
                            <a:schemeClr val="accent3"/>
                          </a:solidFill>
                          <a:latin typeface="Tahoma"/>
                          <a:cs typeface="Tahoma"/>
                        </a:rPr>
                        <a:t>Expedited category 5</a:t>
                      </a:r>
                      <a:r>
                        <a:rPr lang="en-US" sz="2000" dirty="0">
                          <a:latin typeface="Tahoma"/>
                          <a:cs typeface="Tahoma"/>
                        </a:rPr>
                        <a:t>:  Research involving materials (data, documents, records, or specimens) that have been collected or will be collected solely for non-research purposes (such as medical treatment or diagnosis).</a:t>
                      </a:r>
                    </a:p>
                    <a:p>
                      <a:endParaRPr lang="en-US" sz="2000" dirty="0">
                        <a:latin typeface="Tahoma"/>
                        <a:cs typeface="Tahoma"/>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532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20D-7E98-4649-A237-2A37928AC4FA}"/>
              </a:ext>
            </a:extLst>
          </p:cNvPr>
          <p:cNvSpPr>
            <a:spLocks noGrp="1"/>
          </p:cNvSpPr>
          <p:nvPr>
            <p:ph type="title"/>
          </p:nvPr>
        </p:nvSpPr>
        <p:spPr/>
        <p:txBody>
          <a:bodyPr/>
          <a:lstStyle/>
          <a:p>
            <a:r>
              <a:rPr lang="en-US" sz="2800" dirty="0"/>
              <a:t>Where Is the Option for Research being Both Exempt and Non-Exempt Because of the 2018 Requirements (the Revised Common Rule)? </a:t>
            </a:r>
          </a:p>
        </p:txBody>
      </p:sp>
      <p:sp>
        <p:nvSpPr>
          <p:cNvPr id="3" name="Content Placeholder 2">
            <a:extLst>
              <a:ext uri="{FF2B5EF4-FFF2-40B4-BE49-F238E27FC236}">
                <a16:creationId xmlns:a16="http://schemas.microsoft.com/office/drawing/2014/main" id="{9DF53127-1CD2-4B07-B1D6-7268686206FE}"/>
              </a:ext>
            </a:extLst>
          </p:cNvPr>
          <p:cNvSpPr>
            <a:spLocks noGrp="1"/>
          </p:cNvSpPr>
          <p:nvPr>
            <p:ph idx="1"/>
          </p:nvPr>
        </p:nvSpPr>
        <p:spPr/>
        <p:txBody>
          <a:bodyPr/>
          <a:lstStyle/>
          <a:p>
            <a:pPr marL="457200" lvl="1" indent="0">
              <a:buNone/>
            </a:pPr>
            <a:endParaRPr lang="en-US" sz="2200" dirty="0"/>
          </a:p>
          <a:p>
            <a:endParaRPr lang="en-US" dirty="0"/>
          </a:p>
        </p:txBody>
      </p:sp>
    </p:spTree>
    <p:extLst>
      <p:ext uri="{BB962C8B-B14F-4D97-AF65-F5344CB8AC3E}">
        <p14:creationId xmlns:p14="http://schemas.microsoft.com/office/powerpoint/2010/main" val="613237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290637"/>
          </a:xfrm>
        </p:spPr>
        <p:txBody>
          <a:bodyPr/>
          <a:lstStyle/>
          <a:p>
            <a:r>
              <a:rPr lang="en-US" sz="2600" dirty="0"/>
              <a:t>Tips for Consideration when the Proposed Research Could be Approved as Exempt Research or Non-Exempt Human Subjects Research</a:t>
            </a:r>
          </a:p>
        </p:txBody>
      </p:sp>
      <p:sp>
        <p:nvSpPr>
          <p:cNvPr id="3" name="Content Placeholder 2"/>
          <p:cNvSpPr>
            <a:spLocks noGrp="1"/>
          </p:cNvSpPr>
          <p:nvPr>
            <p:ph idx="1"/>
          </p:nvPr>
        </p:nvSpPr>
        <p:spPr>
          <a:xfrm>
            <a:off x="304800" y="1752600"/>
            <a:ext cx="8229600" cy="4572000"/>
          </a:xfrm>
        </p:spPr>
        <p:txBody>
          <a:bodyPr/>
          <a:lstStyle/>
          <a:p>
            <a:r>
              <a:rPr lang="en-US" sz="2000" dirty="0"/>
              <a:t>The intent of the revision of the Common Rule (the 2018 Requirements) was to remove IRB oversight from certain types of minimal risk human subjects research activities.</a:t>
            </a:r>
          </a:p>
          <a:p>
            <a:r>
              <a:rPr lang="en-US" sz="2000" dirty="0"/>
              <a:t>A VA human subjects research activity cannot be approved by an IRB, the VA R&amp;D Committee, or another entity as both exempt and non-exempt; it is an either one or the other.  </a:t>
            </a:r>
          </a:p>
          <a:p>
            <a:r>
              <a:rPr lang="en-US" sz="2000" dirty="0"/>
              <a:t>Some IRBs are not willing to approve human subjects research activities as non-exempt if the proposed research is exempt under the 2018 Requirements even though the research could be approved as non-exempt human subjects research.  </a:t>
            </a:r>
          </a:p>
          <a:p>
            <a:r>
              <a:rPr lang="en-US" sz="2000" dirty="0"/>
              <a:t>Some institutions are not willing to exempt human subjects research if the proposed research can be approved as non-exempt research.  </a:t>
            </a:r>
          </a:p>
          <a:p>
            <a:r>
              <a:rPr lang="en-US" sz="2000" dirty="0"/>
              <a:t>Communication with IRBs is critical, including during the memorandum of understanding or IRB reliance agreement process. </a:t>
            </a:r>
          </a:p>
          <a:p>
            <a:pPr marL="0" indent="0">
              <a:buNone/>
            </a:pPr>
            <a:endParaRPr lang="en-US" dirty="0"/>
          </a:p>
        </p:txBody>
      </p:sp>
    </p:spTree>
    <p:extLst>
      <p:ext uri="{BB962C8B-B14F-4D97-AF65-F5344CB8AC3E}">
        <p14:creationId xmlns:p14="http://schemas.microsoft.com/office/powerpoint/2010/main" val="277543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71D1-35B5-48D7-BEED-9AAECE0FC6D1}"/>
              </a:ext>
            </a:extLst>
          </p:cNvPr>
          <p:cNvSpPr>
            <a:spLocks noGrp="1"/>
          </p:cNvSpPr>
          <p:nvPr>
            <p:ph type="title"/>
          </p:nvPr>
        </p:nvSpPr>
        <p:spPr>
          <a:xfrm>
            <a:off x="457200" y="274638"/>
            <a:ext cx="8229600" cy="1290637"/>
          </a:xfrm>
        </p:spPr>
        <p:txBody>
          <a:bodyPr/>
          <a:lstStyle/>
          <a:p>
            <a:r>
              <a:rPr lang="en-US" dirty="0"/>
              <a:t>Decision Made to Exempt - Poll #2: </a:t>
            </a:r>
            <a:br>
              <a:rPr lang="en-US" dirty="0"/>
            </a:br>
            <a:r>
              <a:rPr lang="en-US" dirty="0"/>
              <a:t>Who can Make an Exempt Determination?  </a:t>
            </a:r>
          </a:p>
        </p:txBody>
      </p:sp>
      <p:sp>
        <p:nvSpPr>
          <p:cNvPr id="3" name="Content Placeholder 2">
            <a:extLst>
              <a:ext uri="{FF2B5EF4-FFF2-40B4-BE49-F238E27FC236}">
                <a16:creationId xmlns:a16="http://schemas.microsoft.com/office/drawing/2014/main" id="{7EB5F7ED-2A86-4BA7-AF4A-284263CBE055}"/>
              </a:ext>
            </a:extLst>
          </p:cNvPr>
          <p:cNvSpPr>
            <a:spLocks noGrp="1"/>
          </p:cNvSpPr>
          <p:nvPr>
            <p:ph idx="1"/>
          </p:nvPr>
        </p:nvSpPr>
        <p:spPr/>
        <p:txBody>
          <a:bodyPr/>
          <a:lstStyle/>
          <a:p>
            <a:pPr marL="514350" lvl="0" indent="-514350">
              <a:buFont typeface="+mj-lt"/>
              <a:buAutoNum type="alphaUcPeriod"/>
            </a:pPr>
            <a:r>
              <a:rPr lang="en-US" dirty="0"/>
              <a:t>A member of a research-related committee</a:t>
            </a:r>
          </a:p>
          <a:p>
            <a:pPr marL="514350" lvl="0" indent="-514350">
              <a:buFont typeface="+mj-lt"/>
              <a:buAutoNum type="alphaUcPeriod"/>
            </a:pPr>
            <a:r>
              <a:rPr lang="en-US" dirty="0"/>
              <a:t>The R&amp;D Coordinator</a:t>
            </a:r>
            <a:endParaRPr lang="en-US" sz="3200" dirty="0"/>
          </a:p>
          <a:p>
            <a:pPr marL="514350" lvl="0" indent="-514350">
              <a:buFont typeface="+mj-lt"/>
              <a:buAutoNum type="alphaUcPeriod"/>
            </a:pPr>
            <a:r>
              <a:rPr lang="en-US" dirty="0"/>
              <a:t>The IRB Administrator or staff</a:t>
            </a:r>
          </a:p>
          <a:p>
            <a:pPr marL="514350" lvl="0" indent="-514350">
              <a:buFont typeface="+mj-lt"/>
              <a:buAutoNum type="alphaUcPeriod"/>
            </a:pPr>
            <a:r>
              <a:rPr lang="en-US" dirty="0"/>
              <a:t>Any of the above (if trained)</a:t>
            </a:r>
          </a:p>
          <a:p>
            <a:endParaRPr lang="en-US" dirty="0"/>
          </a:p>
        </p:txBody>
      </p:sp>
    </p:spTree>
    <p:extLst>
      <p:ext uri="{BB962C8B-B14F-4D97-AF65-F5344CB8AC3E}">
        <p14:creationId xmlns:p14="http://schemas.microsoft.com/office/powerpoint/2010/main" val="2069449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71D1-35B5-48D7-BEED-9AAECE0FC6D1}"/>
              </a:ext>
            </a:extLst>
          </p:cNvPr>
          <p:cNvSpPr>
            <a:spLocks noGrp="1"/>
          </p:cNvSpPr>
          <p:nvPr>
            <p:ph type="title"/>
          </p:nvPr>
        </p:nvSpPr>
        <p:spPr/>
        <p:txBody>
          <a:bodyPr/>
          <a:lstStyle/>
          <a:p>
            <a:r>
              <a:rPr lang="en-US" dirty="0"/>
              <a:t>Decision Made to Exempt - Poll #2: </a:t>
            </a:r>
            <a:br>
              <a:rPr lang="en-US" dirty="0"/>
            </a:br>
            <a:r>
              <a:rPr lang="en-US" dirty="0"/>
              <a:t>Who can Make an Exempt Determination?  </a:t>
            </a:r>
          </a:p>
        </p:txBody>
      </p:sp>
      <p:sp>
        <p:nvSpPr>
          <p:cNvPr id="3" name="Content Placeholder 2">
            <a:extLst>
              <a:ext uri="{FF2B5EF4-FFF2-40B4-BE49-F238E27FC236}">
                <a16:creationId xmlns:a16="http://schemas.microsoft.com/office/drawing/2014/main" id="{7EB5F7ED-2A86-4BA7-AF4A-284263CBE055}"/>
              </a:ext>
            </a:extLst>
          </p:cNvPr>
          <p:cNvSpPr>
            <a:spLocks noGrp="1"/>
          </p:cNvSpPr>
          <p:nvPr>
            <p:ph idx="1"/>
          </p:nvPr>
        </p:nvSpPr>
        <p:spPr/>
        <p:txBody>
          <a:bodyPr/>
          <a:lstStyle/>
          <a:p>
            <a:pPr marL="514350" lvl="0" indent="-514350">
              <a:buFont typeface="+mj-lt"/>
              <a:buAutoNum type="alphaUcPeriod"/>
            </a:pPr>
            <a:r>
              <a:rPr lang="en-US" dirty="0"/>
              <a:t>A member of a research-related committee</a:t>
            </a:r>
            <a:endParaRPr lang="en-US" sz="3200" dirty="0"/>
          </a:p>
          <a:p>
            <a:pPr marL="514350" lvl="0" indent="-514350">
              <a:buFont typeface="+mj-lt"/>
              <a:buAutoNum type="alphaUcPeriod"/>
            </a:pPr>
            <a:r>
              <a:rPr lang="en-US" dirty="0"/>
              <a:t>The R&amp;D Coordinator</a:t>
            </a:r>
            <a:endParaRPr lang="en-US" sz="3200" dirty="0"/>
          </a:p>
          <a:p>
            <a:pPr marL="514350" lvl="0" indent="-514350">
              <a:buFont typeface="+mj-lt"/>
              <a:buAutoNum type="alphaUcPeriod"/>
            </a:pPr>
            <a:r>
              <a:rPr lang="en-US" dirty="0"/>
              <a:t>The IRB Administrator or staff</a:t>
            </a:r>
            <a:endParaRPr lang="en-US" sz="3200" dirty="0"/>
          </a:p>
          <a:p>
            <a:pPr marL="514350" lvl="0" indent="-514350">
              <a:buFont typeface="+mj-lt"/>
              <a:buAutoNum type="alphaUcPeriod"/>
            </a:pPr>
            <a:r>
              <a:rPr lang="en-US" dirty="0"/>
              <a:t>Any of the above (if trained)</a:t>
            </a:r>
            <a:r>
              <a:rPr lang="en-US" b="1" dirty="0">
                <a:solidFill>
                  <a:srgbClr val="78BE20"/>
                </a:solidFill>
                <a:latin typeface="Wingdings"/>
                <a:ea typeface="Wingdings"/>
                <a:cs typeface="Wingdings"/>
              </a:rPr>
              <a:t></a:t>
            </a:r>
            <a:endParaRPr lang="en-US" dirty="0"/>
          </a:p>
          <a:p>
            <a:endParaRPr lang="en-US" dirty="0"/>
          </a:p>
        </p:txBody>
      </p:sp>
    </p:spTree>
    <p:extLst>
      <p:ext uri="{BB962C8B-B14F-4D97-AF65-F5344CB8AC3E}">
        <p14:creationId xmlns:p14="http://schemas.microsoft.com/office/powerpoint/2010/main" val="2837607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EA33-D83D-458A-A70D-F3FFD2E0DC0E}"/>
              </a:ext>
            </a:extLst>
          </p:cNvPr>
          <p:cNvSpPr>
            <a:spLocks noGrp="1"/>
          </p:cNvSpPr>
          <p:nvPr>
            <p:ph type="title"/>
          </p:nvPr>
        </p:nvSpPr>
        <p:spPr/>
        <p:txBody>
          <a:bodyPr/>
          <a:lstStyle/>
          <a:p>
            <a:r>
              <a:rPr lang="en-US" dirty="0"/>
              <a:t>Who Can Make Exempt Determinations for VA Research?</a:t>
            </a:r>
          </a:p>
        </p:txBody>
      </p:sp>
      <p:sp>
        <p:nvSpPr>
          <p:cNvPr id="5" name="Content Placeholder 4">
            <a:extLst>
              <a:ext uri="{FF2B5EF4-FFF2-40B4-BE49-F238E27FC236}">
                <a16:creationId xmlns:a16="http://schemas.microsoft.com/office/drawing/2014/main" id="{75B4E690-A1E4-4009-AD0A-188FE47C512F}"/>
              </a:ext>
            </a:extLst>
          </p:cNvPr>
          <p:cNvSpPr>
            <a:spLocks noGrp="1"/>
          </p:cNvSpPr>
          <p:nvPr>
            <p:ph idx="1"/>
          </p:nvPr>
        </p:nvSpPr>
        <p:spPr/>
        <p:txBody>
          <a:bodyPr/>
          <a:lstStyle/>
          <a:p>
            <a:r>
              <a:rPr lang="en-US" sz="2200" dirty="0"/>
              <a:t>IRB Chair</a:t>
            </a:r>
          </a:p>
          <a:p>
            <a:r>
              <a:rPr lang="en-US" sz="2200" dirty="0"/>
              <a:t>Experienced IRB Member</a:t>
            </a:r>
            <a:r>
              <a:rPr lang="en-US" sz="2400" dirty="0"/>
              <a:t> </a:t>
            </a:r>
          </a:p>
          <a:p>
            <a:pPr lvl="1"/>
            <a:r>
              <a:rPr lang="en-US" sz="2000" dirty="0"/>
              <a:t>Past or Present</a:t>
            </a:r>
          </a:p>
          <a:p>
            <a:r>
              <a:rPr lang="en-US" sz="2200" dirty="0"/>
              <a:t>Qualified administrative staff with expertise in applying human research exempt regulations</a:t>
            </a:r>
          </a:p>
          <a:p>
            <a:pPr lvl="1"/>
            <a:r>
              <a:rPr lang="en-US" sz="2000" dirty="0"/>
              <a:t>SOPs should define who makes exempt determinations for your institution</a:t>
            </a:r>
          </a:p>
          <a:p>
            <a:pPr lvl="2"/>
            <a:r>
              <a:rPr lang="en-US" sz="2000" dirty="0"/>
              <a:t>Although not required, an appointment letter can be used to designate exempt determination officials</a:t>
            </a:r>
          </a:p>
          <a:p>
            <a:pPr lvl="1"/>
            <a:r>
              <a:rPr lang="en-US" sz="2000" dirty="0"/>
              <a:t>SOPs should define required qualifications and training</a:t>
            </a:r>
          </a:p>
          <a:p>
            <a:r>
              <a:rPr lang="en-US" sz="2200" dirty="0"/>
              <a:t>An investigator may not self-certify that their study is exempt</a:t>
            </a:r>
          </a:p>
        </p:txBody>
      </p:sp>
    </p:spTree>
    <p:extLst>
      <p:ext uri="{BB962C8B-B14F-4D97-AF65-F5344CB8AC3E}">
        <p14:creationId xmlns:p14="http://schemas.microsoft.com/office/powerpoint/2010/main" val="49994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Standard Operating Procedure: Exempt Determination Officials</a:t>
            </a:r>
          </a:p>
        </p:txBody>
      </p:sp>
      <p:sp>
        <p:nvSpPr>
          <p:cNvPr id="3" name="Content Placeholder 2"/>
          <p:cNvSpPr>
            <a:spLocks noGrp="1"/>
          </p:cNvSpPr>
          <p:nvPr>
            <p:ph idx="1"/>
          </p:nvPr>
        </p:nvSpPr>
        <p:spPr/>
        <p:txBody>
          <a:bodyPr/>
          <a:lstStyle/>
          <a:p>
            <a:pPr marL="0" indent="0">
              <a:buNone/>
            </a:pPr>
            <a:r>
              <a:rPr lang="en-US" dirty="0"/>
              <a:t> </a:t>
            </a:r>
          </a:p>
        </p:txBody>
      </p:sp>
      <p:pic>
        <p:nvPicPr>
          <p:cNvPr id="5" name="Picture 4"/>
          <p:cNvPicPr>
            <a:picLocks noChangeAspect="1"/>
          </p:cNvPicPr>
          <p:nvPr/>
        </p:nvPicPr>
        <p:blipFill>
          <a:blip r:embed="rId3"/>
          <a:stretch>
            <a:fillRect/>
          </a:stretch>
        </p:blipFill>
        <p:spPr>
          <a:xfrm>
            <a:off x="76200" y="2057399"/>
            <a:ext cx="9067800" cy="2640901"/>
          </a:xfrm>
          <a:prstGeom prst="rect">
            <a:avLst/>
          </a:prstGeom>
        </p:spPr>
      </p:pic>
      <p:sp>
        <p:nvSpPr>
          <p:cNvPr id="6" name="TextBox 5"/>
          <p:cNvSpPr txBox="1"/>
          <p:nvPr/>
        </p:nvSpPr>
        <p:spPr>
          <a:xfrm>
            <a:off x="457200" y="5791200"/>
            <a:ext cx="8382000" cy="646331"/>
          </a:xfrm>
          <a:prstGeom prst="rect">
            <a:avLst/>
          </a:prstGeom>
          <a:noFill/>
        </p:spPr>
        <p:txBody>
          <a:bodyPr wrap="square" rtlCol="0">
            <a:spAutoFit/>
          </a:bodyPr>
          <a:lstStyle/>
          <a:p>
            <a:r>
              <a:rPr lang="en-US" dirty="0"/>
              <a:t>Source:  Indiana University:  https://research.iu.edu/policies/human-subjects-irb/exempt-research.html</a:t>
            </a:r>
          </a:p>
        </p:txBody>
      </p:sp>
    </p:spTree>
    <p:extLst>
      <p:ext uri="{BB962C8B-B14F-4D97-AF65-F5344CB8AC3E}">
        <p14:creationId xmlns:p14="http://schemas.microsoft.com/office/powerpoint/2010/main" val="2630282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862A-DB63-4570-907C-59885B9E20BD}"/>
              </a:ext>
            </a:extLst>
          </p:cNvPr>
          <p:cNvSpPr>
            <a:spLocks noGrp="1"/>
          </p:cNvSpPr>
          <p:nvPr>
            <p:ph type="title"/>
          </p:nvPr>
        </p:nvSpPr>
        <p:spPr>
          <a:xfrm>
            <a:off x="381000" y="304800"/>
            <a:ext cx="8229600" cy="1290637"/>
          </a:xfrm>
        </p:spPr>
        <p:txBody>
          <a:bodyPr/>
          <a:lstStyle/>
          <a:p>
            <a:r>
              <a:rPr lang="en-US" sz="3000" dirty="0"/>
              <a:t>Which Exempt Categories Apply?</a:t>
            </a:r>
          </a:p>
        </p:txBody>
      </p:sp>
      <p:sp>
        <p:nvSpPr>
          <p:cNvPr id="3" name="Content Placeholder 2">
            <a:extLst>
              <a:ext uri="{FF2B5EF4-FFF2-40B4-BE49-F238E27FC236}">
                <a16:creationId xmlns:a16="http://schemas.microsoft.com/office/drawing/2014/main" id="{E0E03ED7-D4FA-4D2F-8E70-E048533AAF5F}"/>
              </a:ext>
            </a:extLst>
          </p:cNvPr>
          <p:cNvSpPr>
            <a:spLocks noGrp="1"/>
          </p:cNvSpPr>
          <p:nvPr>
            <p:ph idx="1"/>
          </p:nvPr>
        </p:nvSpPr>
        <p:spPr/>
        <p:txBody>
          <a:bodyPr/>
          <a:lstStyle/>
          <a:p>
            <a:r>
              <a:rPr lang="en-US" sz="2200" dirty="0"/>
              <a:t>The proposed study involves the collection of identifiable information from subjects’ medical records and the administration of surveys and interviews. </a:t>
            </a:r>
          </a:p>
          <a:p>
            <a:pPr lvl="1"/>
            <a:r>
              <a:rPr lang="en-US" sz="1800" dirty="0"/>
              <a:t>Possibly Exempt Category 4</a:t>
            </a:r>
          </a:p>
          <a:p>
            <a:r>
              <a:rPr lang="en-US" sz="2200" dirty="0"/>
              <a:t>The study team will be asking research subjects to complete surveys and be interviewed about the Veteran’s mental, physical, and emotional health and current and prior opioid use.  </a:t>
            </a:r>
          </a:p>
          <a:p>
            <a:pPr lvl="1"/>
            <a:r>
              <a:rPr lang="en-US" sz="1800" dirty="0"/>
              <a:t>Possibly Exempt Category 2</a:t>
            </a:r>
          </a:p>
          <a:p>
            <a:r>
              <a:rPr lang="en-US" sz="2200" dirty="0"/>
              <a:t>Exempt Determination Official wants to focus on Exempt Category 2 because she/he is unclear whether the study meets that category</a:t>
            </a:r>
          </a:p>
          <a:p>
            <a:pPr marL="0" indent="0">
              <a:buNone/>
            </a:pPr>
            <a:endParaRPr lang="en-US" sz="2200" dirty="0">
              <a:highlight>
                <a:srgbClr val="FFFF00"/>
              </a:highlight>
            </a:endParaRP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428110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Day in the Research Office</a:t>
            </a:r>
          </a:p>
        </p:txBody>
      </p:sp>
      <p:pic>
        <p:nvPicPr>
          <p:cNvPr id="4" name="Content Placeholder 3" descr="essy-office-desk-paper-clutter.jpg (655Ã323)"/>
          <p:cNvPicPr>
            <a:picLocks noGrp="1"/>
          </p:cNvPicPr>
          <p:nvPr>
            <p:ph idx="1"/>
          </p:nvPr>
        </p:nvPicPr>
        <p:blipFill>
          <a:blip r:embed="rId3">
            <a:extLst>
              <a:ext uri="{28A0092B-C50C-407E-A947-70E740481C1C}">
                <a14:useLocalDpi xmlns:a14="http://schemas.microsoft.com/office/drawing/2010/main" val="0"/>
              </a:ext>
            </a:extLst>
          </a:blip>
          <a:srcRect l="1584" r="1584"/>
          <a:stretch>
            <a:fillRect/>
          </a:stretch>
        </p:blipFill>
        <p:spPr bwMode="auto">
          <a:prstGeom prst="rect">
            <a:avLst/>
          </a:prstGeom>
          <a:noFill/>
          <a:ln>
            <a:noFill/>
          </a:ln>
        </p:spPr>
      </p:pic>
    </p:spTree>
    <p:extLst>
      <p:ext uri="{BB962C8B-B14F-4D97-AF65-F5344CB8AC3E}">
        <p14:creationId xmlns:p14="http://schemas.microsoft.com/office/powerpoint/2010/main" val="4005689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05B2-0546-419D-943E-2DD1B2105B43}"/>
              </a:ext>
            </a:extLst>
          </p:cNvPr>
          <p:cNvSpPr>
            <a:spLocks noGrp="1"/>
          </p:cNvSpPr>
          <p:nvPr>
            <p:ph type="title"/>
          </p:nvPr>
        </p:nvSpPr>
        <p:spPr/>
        <p:txBody>
          <a:bodyPr/>
          <a:lstStyle/>
          <a:p>
            <a:r>
              <a:rPr lang="en-US" dirty="0"/>
              <a:t>Full Regulatory Text:</a:t>
            </a:r>
            <a:br>
              <a:rPr lang="en-US" dirty="0"/>
            </a:br>
            <a:r>
              <a:rPr lang="en-US" dirty="0"/>
              <a:t>Exempt Category 2 (38 CFR 16.104(d)(2))</a:t>
            </a:r>
          </a:p>
        </p:txBody>
      </p:sp>
      <p:sp>
        <p:nvSpPr>
          <p:cNvPr id="3" name="Content Placeholder 2">
            <a:extLst>
              <a:ext uri="{FF2B5EF4-FFF2-40B4-BE49-F238E27FC236}">
                <a16:creationId xmlns:a16="http://schemas.microsoft.com/office/drawing/2014/main" id="{0ADB53C7-62AB-49DB-ABBE-06F91305A40B}"/>
              </a:ext>
            </a:extLst>
          </p:cNvPr>
          <p:cNvSpPr>
            <a:spLocks noGrp="1"/>
          </p:cNvSpPr>
          <p:nvPr>
            <p:ph idx="1"/>
          </p:nvPr>
        </p:nvSpPr>
        <p:spPr>
          <a:xfrm>
            <a:off x="228600" y="1676400"/>
            <a:ext cx="8763000" cy="4953000"/>
          </a:xfrm>
        </p:spPr>
        <p:txBody>
          <a:bodyPr/>
          <a:lstStyle/>
          <a:p>
            <a:pPr marL="0" indent="0">
              <a:buNone/>
            </a:pPr>
            <a:r>
              <a:rPr lang="en-US" sz="1800" dirty="0"/>
              <a:t>Research that only includes interactions involving educational tests (cognitive, diagnostic, aptitude, achievement), survey procedures, interview procedures, or observation of public behavior (including visual or auditory recording) </a:t>
            </a:r>
            <a:r>
              <a:rPr lang="en-US" sz="1800" b="1" u="sng" dirty="0">
                <a:solidFill>
                  <a:srgbClr val="FF0000"/>
                </a:solidFill>
              </a:rPr>
              <a:t>if at least one </a:t>
            </a:r>
            <a:r>
              <a:rPr lang="en-US" sz="1800" dirty="0"/>
              <a:t>of the following criteria is met: </a:t>
            </a:r>
          </a:p>
          <a:p>
            <a:pPr marL="0" indent="0">
              <a:buNone/>
            </a:pPr>
            <a:r>
              <a:rPr lang="en-US" sz="1800" dirty="0"/>
              <a:t>(i) The information obtained is recorded by the investigator in such a manner that the identity of the human subjects cannot readily be ascertained, directly or through identifiers linked to the subjects; </a:t>
            </a:r>
            <a:endParaRPr lang="en-US" sz="1800" i="1" dirty="0"/>
          </a:p>
          <a:p>
            <a:pPr marL="0" indent="0">
              <a:buNone/>
            </a:pPr>
            <a:r>
              <a:rPr lang="en-US" sz="1800" dirty="0"/>
              <a:t>(ii) Any disclosure of the human subjects' responses outside the research would not reasonably place the subjects at risk of criminal or civil liability or be damaging to the subjects' financial standing, employability, educational advancement, or reputation; </a:t>
            </a:r>
            <a:r>
              <a:rPr lang="en-US" sz="1800" i="1" dirty="0"/>
              <a:t>or </a:t>
            </a:r>
          </a:p>
          <a:p>
            <a:pPr marL="0" indent="0">
              <a:buNone/>
            </a:pPr>
            <a:r>
              <a:rPr lang="en-US" sz="1800" dirty="0"/>
              <a:t>(iii) The information obtained is recorded by the investigator in such a manner that the identity of the human subjects can readily be ascertained, directly or through identifiers linked to the subjects, and an IRB conducts a limited IRB review to make the determination required by </a:t>
            </a:r>
            <a:r>
              <a:rPr lang="en-US" sz="1800" dirty="0">
                <a:hlinkClick r:id="rId3">
                  <a:extLst>
                    <a:ext uri="{A12FA001-AC4F-418D-AE19-62706E023703}">
                      <ahyp:hlinkClr xmlns:ahyp="http://schemas.microsoft.com/office/drawing/2018/hyperlinkcolor" val="tx"/>
                    </a:ext>
                  </a:extLst>
                </a:hlinkClick>
              </a:rPr>
              <a:t>§ 16.111(a)(7)</a:t>
            </a:r>
            <a:r>
              <a:rPr lang="en-US" sz="1800" dirty="0"/>
              <a:t>. </a:t>
            </a:r>
          </a:p>
          <a:p>
            <a:pPr marL="0" indent="0">
              <a:buNone/>
            </a:pPr>
            <a:endParaRPr lang="en-US" sz="1800" dirty="0"/>
          </a:p>
        </p:txBody>
      </p:sp>
    </p:spTree>
    <p:extLst>
      <p:ext uri="{BB962C8B-B14F-4D97-AF65-F5344CB8AC3E}">
        <p14:creationId xmlns:p14="http://schemas.microsoft.com/office/powerpoint/2010/main" val="94952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747A4-A5FF-48B9-8DCD-039D6AD2B2D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29425A0-1DC4-4BC5-9EBB-1DB22F08B073}"/>
              </a:ext>
            </a:extLst>
          </p:cNvPr>
          <p:cNvPicPr>
            <a:picLocks noChangeAspect="1"/>
          </p:cNvPicPr>
          <p:nvPr/>
        </p:nvPicPr>
        <p:blipFill>
          <a:blip r:embed="rId3"/>
          <a:stretch>
            <a:fillRect/>
          </a:stretch>
        </p:blipFill>
        <p:spPr>
          <a:xfrm>
            <a:off x="158545" y="0"/>
            <a:ext cx="8826910" cy="6858000"/>
          </a:xfrm>
          <a:prstGeom prst="rect">
            <a:avLst/>
          </a:prstGeom>
        </p:spPr>
      </p:pic>
    </p:spTree>
    <p:extLst>
      <p:ext uri="{BB962C8B-B14F-4D97-AF65-F5344CB8AC3E}">
        <p14:creationId xmlns:p14="http://schemas.microsoft.com/office/powerpoint/2010/main" val="1528706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F02B-728D-4F83-AC98-E4C9061605DB}"/>
              </a:ext>
            </a:extLst>
          </p:cNvPr>
          <p:cNvSpPr>
            <a:spLocks noGrp="1"/>
          </p:cNvSpPr>
          <p:nvPr>
            <p:ph type="title"/>
          </p:nvPr>
        </p:nvSpPr>
        <p:spPr/>
        <p:txBody>
          <a:bodyPr/>
          <a:lstStyle/>
          <a:p>
            <a:r>
              <a:rPr lang="en-US" dirty="0"/>
              <a:t>Exemption Determination Official Decides the Activity Requires Limited IRB Review</a:t>
            </a:r>
          </a:p>
        </p:txBody>
      </p:sp>
      <p:sp>
        <p:nvSpPr>
          <p:cNvPr id="3" name="Content Placeholder 2">
            <a:extLst>
              <a:ext uri="{FF2B5EF4-FFF2-40B4-BE49-F238E27FC236}">
                <a16:creationId xmlns:a16="http://schemas.microsoft.com/office/drawing/2014/main" id="{89296A55-7E4B-4EC7-8E3F-758D4BF61443}"/>
              </a:ext>
            </a:extLst>
          </p:cNvPr>
          <p:cNvSpPr>
            <a:spLocks noGrp="1"/>
          </p:cNvSpPr>
          <p:nvPr>
            <p:ph idx="1"/>
          </p:nvPr>
        </p:nvSpPr>
        <p:spPr/>
        <p:txBody>
          <a:bodyPr/>
          <a:lstStyle/>
          <a:p>
            <a:pPr marL="457200" lvl="1" indent="0">
              <a:buNone/>
            </a:pPr>
            <a:endParaRPr lang="en-US" sz="2200" dirty="0"/>
          </a:p>
          <a:p>
            <a:pPr lvl="1"/>
            <a:endParaRPr lang="en-US" sz="2200" dirty="0"/>
          </a:p>
        </p:txBody>
      </p:sp>
      <p:sp>
        <p:nvSpPr>
          <p:cNvPr id="5" name="Rectangle 4"/>
          <p:cNvSpPr/>
          <p:nvPr/>
        </p:nvSpPr>
        <p:spPr>
          <a:xfrm>
            <a:off x="2362200" y="1981200"/>
            <a:ext cx="442249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rPr>
              <a:t>Do You Agree?</a:t>
            </a:r>
          </a:p>
        </p:txBody>
      </p:sp>
    </p:spTree>
    <p:extLst>
      <p:ext uri="{BB962C8B-B14F-4D97-AF65-F5344CB8AC3E}">
        <p14:creationId xmlns:p14="http://schemas.microsoft.com/office/powerpoint/2010/main" val="344845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2D18-77F4-452B-B04B-EBBF0EA192C2}"/>
              </a:ext>
            </a:extLst>
          </p:cNvPr>
          <p:cNvSpPr>
            <a:spLocks noGrp="1"/>
          </p:cNvSpPr>
          <p:nvPr>
            <p:ph type="title"/>
          </p:nvPr>
        </p:nvSpPr>
        <p:spPr/>
        <p:txBody>
          <a:bodyPr/>
          <a:lstStyle/>
          <a:p>
            <a:r>
              <a:rPr lang="en-US" dirty="0"/>
              <a:t>Poll #3:  Does the Study Require Limited IRB Review?</a:t>
            </a:r>
          </a:p>
        </p:txBody>
      </p:sp>
      <p:sp>
        <p:nvSpPr>
          <p:cNvPr id="3" name="Content Placeholder 2">
            <a:extLst>
              <a:ext uri="{FF2B5EF4-FFF2-40B4-BE49-F238E27FC236}">
                <a16:creationId xmlns:a16="http://schemas.microsoft.com/office/drawing/2014/main" id="{ACD16C3C-ED45-4F38-ABED-BC7E9B8295E5}"/>
              </a:ext>
            </a:extLst>
          </p:cNvPr>
          <p:cNvSpPr>
            <a:spLocks noGrp="1"/>
          </p:cNvSpPr>
          <p:nvPr>
            <p:ph idx="1"/>
          </p:nvPr>
        </p:nvSpPr>
        <p:spPr/>
        <p:txBody>
          <a:bodyPr/>
          <a:lstStyle/>
          <a:p>
            <a:pPr marL="514350" lvl="0" indent="-514350">
              <a:buFont typeface="+mj-lt"/>
              <a:buAutoNum type="alphaUcPeriod"/>
            </a:pPr>
            <a:r>
              <a:rPr lang="en-US" dirty="0"/>
              <a:t>Yes </a:t>
            </a:r>
            <a:endParaRPr lang="en-US" sz="4400" dirty="0"/>
          </a:p>
          <a:p>
            <a:pPr marL="0" indent="0">
              <a:buNone/>
            </a:pPr>
            <a:r>
              <a:rPr lang="en-US" dirty="0"/>
              <a:t>B.  No</a:t>
            </a:r>
          </a:p>
        </p:txBody>
      </p:sp>
    </p:spTree>
    <p:extLst>
      <p:ext uri="{BB962C8B-B14F-4D97-AF65-F5344CB8AC3E}">
        <p14:creationId xmlns:p14="http://schemas.microsoft.com/office/powerpoint/2010/main" val="2086667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DA62-18C0-491D-85B9-FFADEB6F8D81}"/>
              </a:ext>
            </a:extLst>
          </p:cNvPr>
          <p:cNvSpPr>
            <a:spLocks noGrp="1"/>
          </p:cNvSpPr>
          <p:nvPr>
            <p:ph type="title"/>
          </p:nvPr>
        </p:nvSpPr>
        <p:spPr/>
        <p:txBody>
          <a:bodyPr/>
          <a:lstStyle/>
          <a:p>
            <a:r>
              <a:rPr lang="en-US" dirty="0"/>
              <a:t>Recall Study Description and Procedures</a:t>
            </a:r>
          </a:p>
        </p:txBody>
      </p:sp>
      <p:sp>
        <p:nvSpPr>
          <p:cNvPr id="3" name="Content Placeholder 2">
            <a:extLst>
              <a:ext uri="{FF2B5EF4-FFF2-40B4-BE49-F238E27FC236}">
                <a16:creationId xmlns:a16="http://schemas.microsoft.com/office/drawing/2014/main" id="{F0F43D4F-0AF9-4C11-910A-19770AB0AFFB}"/>
              </a:ext>
            </a:extLst>
          </p:cNvPr>
          <p:cNvSpPr>
            <a:spLocks noGrp="1"/>
          </p:cNvSpPr>
          <p:nvPr>
            <p:ph idx="1"/>
          </p:nvPr>
        </p:nvSpPr>
        <p:spPr>
          <a:xfrm>
            <a:off x="381000" y="1676400"/>
            <a:ext cx="8229600" cy="4190513"/>
          </a:xfrm>
        </p:spPr>
        <p:txBody>
          <a:bodyPr/>
          <a:lstStyle/>
          <a:p>
            <a:pPr lvl="0"/>
            <a:r>
              <a:rPr lang="en-US" sz="2200" dirty="0"/>
              <a:t>The proposed study seeks to test a new type of screening assessment tool (questionnaire) completed by patients to improve clinical decision-making by health care providers for the care of Veterans who suffer from MSD and have been prescribed opioids for pain management. </a:t>
            </a:r>
          </a:p>
          <a:p>
            <a:pPr lvl="0"/>
            <a:r>
              <a:rPr lang="en-US" sz="2200" dirty="0"/>
              <a:t>The survey and interviews will ask questions about the Veteran subjects’ current and past mental, physical, and emotional health; prescribed medications; cigarette use; diet; and sociodemographic information.</a:t>
            </a:r>
          </a:p>
          <a:p>
            <a:pPr lvl="0"/>
            <a:r>
              <a:rPr lang="en-US" sz="2200" dirty="0"/>
              <a:t>The Investigators will also obtain information from the Veteran subjects’ VHA Health Record throughout the study to help validate information obtained from the subjects and record information about medications and medical conditions.</a:t>
            </a:r>
          </a:p>
        </p:txBody>
      </p:sp>
    </p:spTree>
    <p:extLst>
      <p:ext uri="{BB962C8B-B14F-4D97-AF65-F5344CB8AC3E}">
        <p14:creationId xmlns:p14="http://schemas.microsoft.com/office/powerpoint/2010/main" val="279447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2D18-77F4-452B-B04B-EBBF0EA192C2}"/>
              </a:ext>
            </a:extLst>
          </p:cNvPr>
          <p:cNvSpPr>
            <a:spLocks noGrp="1"/>
          </p:cNvSpPr>
          <p:nvPr>
            <p:ph type="title"/>
          </p:nvPr>
        </p:nvSpPr>
        <p:spPr/>
        <p:txBody>
          <a:bodyPr/>
          <a:lstStyle/>
          <a:p>
            <a:r>
              <a:rPr lang="en-US" dirty="0"/>
              <a:t>Poll #3:  Does the Study Require Limited IRB Review?</a:t>
            </a:r>
          </a:p>
        </p:txBody>
      </p:sp>
      <p:sp>
        <p:nvSpPr>
          <p:cNvPr id="3" name="Content Placeholder 2">
            <a:extLst>
              <a:ext uri="{FF2B5EF4-FFF2-40B4-BE49-F238E27FC236}">
                <a16:creationId xmlns:a16="http://schemas.microsoft.com/office/drawing/2014/main" id="{ACD16C3C-ED45-4F38-ABED-BC7E9B8295E5}"/>
              </a:ext>
            </a:extLst>
          </p:cNvPr>
          <p:cNvSpPr>
            <a:spLocks noGrp="1"/>
          </p:cNvSpPr>
          <p:nvPr>
            <p:ph idx="1"/>
          </p:nvPr>
        </p:nvSpPr>
        <p:spPr/>
        <p:txBody>
          <a:bodyPr/>
          <a:lstStyle/>
          <a:p>
            <a:pPr marL="514350" lvl="0" indent="-514350">
              <a:buFont typeface="+mj-lt"/>
              <a:buAutoNum type="alphaUcPeriod"/>
            </a:pPr>
            <a:r>
              <a:rPr lang="en-US" dirty="0"/>
              <a:t>Yes </a:t>
            </a:r>
            <a:r>
              <a:rPr lang="en-US" sz="4400" b="1" dirty="0">
                <a:solidFill>
                  <a:srgbClr val="78BE20"/>
                </a:solidFill>
                <a:latin typeface="Wingdings"/>
                <a:ea typeface="Wingdings"/>
                <a:cs typeface="Wingdings"/>
              </a:rPr>
              <a:t></a:t>
            </a:r>
            <a:endParaRPr lang="en-US" sz="4400" dirty="0"/>
          </a:p>
          <a:p>
            <a:pPr marL="0" indent="0">
              <a:buNone/>
            </a:pPr>
            <a:r>
              <a:rPr lang="en-US" dirty="0"/>
              <a:t>B.  No</a:t>
            </a:r>
          </a:p>
        </p:txBody>
      </p:sp>
    </p:spTree>
    <p:extLst>
      <p:ext uri="{BB962C8B-B14F-4D97-AF65-F5344CB8AC3E}">
        <p14:creationId xmlns:p14="http://schemas.microsoft.com/office/powerpoint/2010/main" val="371329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F02B-728D-4F83-AC98-E4C9061605DB}"/>
              </a:ext>
            </a:extLst>
          </p:cNvPr>
          <p:cNvSpPr>
            <a:spLocks noGrp="1"/>
          </p:cNvSpPr>
          <p:nvPr>
            <p:ph type="title"/>
          </p:nvPr>
        </p:nvSpPr>
        <p:spPr>
          <a:xfrm>
            <a:off x="381000" y="304800"/>
            <a:ext cx="8229600" cy="1290637"/>
          </a:xfrm>
        </p:spPr>
        <p:txBody>
          <a:bodyPr/>
          <a:lstStyle/>
          <a:p>
            <a:r>
              <a:rPr lang="en-US" sz="2800" dirty="0"/>
              <a:t>Exemption Determination Official Agrees with You:  The Proposed Research Requires Limited IRB Review</a:t>
            </a:r>
          </a:p>
        </p:txBody>
      </p:sp>
      <p:sp>
        <p:nvSpPr>
          <p:cNvPr id="3" name="Content Placeholder 2">
            <a:extLst>
              <a:ext uri="{FF2B5EF4-FFF2-40B4-BE49-F238E27FC236}">
                <a16:creationId xmlns:a16="http://schemas.microsoft.com/office/drawing/2014/main" id="{89296A55-7E4B-4EC7-8E3F-758D4BF61443}"/>
              </a:ext>
            </a:extLst>
          </p:cNvPr>
          <p:cNvSpPr>
            <a:spLocks noGrp="1"/>
          </p:cNvSpPr>
          <p:nvPr>
            <p:ph idx="1"/>
          </p:nvPr>
        </p:nvSpPr>
        <p:spPr>
          <a:xfrm>
            <a:off x="381000" y="1752600"/>
            <a:ext cx="8229600" cy="4190513"/>
          </a:xfrm>
        </p:spPr>
        <p:txBody>
          <a:bodyPr/>
          <a:lstStyle/>
          <a:p>
            <a:pPr marL="0" indent="0">
              <a:buNone/>
            </a:pPr>
            <a:r>
              <a:rPr lang="en-US" sz="2200" dirty="0"/>
              <a:t>The exempt determination official decides that the proposed study meets exempt category 2(iii) requiring limited IRB review.</a:t>
            </a:r>
          </a:p>
          <a:p>
            <a:pPr lvl="1"/>
            <a:r>
              <a:rPr lang="en-US" sz="2200" dirty="0"/>
              <a:t>Limited IRB Review is only used for research activities in Exemption categories 2(iii); 3(i)(c); 7; and 8.</a:t>
            </a:r>
          </a:p>
          <a:p>
            <a:pPr lvl="1"/>
            <a:r>
              <a:rPr lang="en-US" sz="2200" dirty="0"/>
              <a:t>Must be done by the IRB.</a:t>
            </a:r>
          </a:p>
          <a:p>
            <a:pPr lvl="1"/>
            <a:r>
              <a:rPr lang="en-US" sz="2200" dirty="0"/>
              <a:t>Can be conducted by Expedited Review.</a:t>
            </a:r>
          </a:p>
          <a:p>
            <a:pPr lvl="1"/>
            <a:r>
              <a:rPr lang="en-US" sz="2200" dirty="0"/>
              <a:t>IRB is not required to evaluate the proposed study according to all of the §.111 IRB approval criteria, but there is an IRB approval for the limited IRB review.  </a:t>
            </a:r>
          </a:p>
          <a:p>
            <a:pPr lvl="1"/>
            <a:r>
              <a:rPr lang="en-US" sz="2200" dirty="0"/>
              <a:t>For Exemption 2(iii), the IRB must ensure that adequate provisions exist to protect the privacy of subjects and maintain the confidentiality of their data.</a:t>
            </a:r>
          </a:p>
          <a:p>
            <a:pPr marL="457200" lvl="1" indent="0">
              <a:buNone/>
            </a:pPr>
            <a:endParaRPr lang="en-US" sz="2200" dirty="0"/>
          </a:p>
          <a:p>
            <a:pPr lvl="1"/>
            <a:endParaRPr lang="en-US" sz="2200" dirty="0"/>
          </a:p>
        </p:txBody>
      </p:sp>
    </p:spTree>
    <p:extLst>
      <p:ext uri="{BB962C8B-B14F-4D97-AF65-F5344CB8AC3E}">
        <p14:creationId xmlns:p14="http://schemas.microsoft.com/office/powerpoint/2010/main" val="2207184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9977E-A5A6-4699-B86C-DB31167DCF41}"/>
              </a:ext>
            </a:extLst>
          </p:cNvPr>
          <p:cNvSpPr>
            <a:spLocks noGrp="1"/>
          </p:cNvSpPr>
          <p:nvPr>
            <p:ph idx="1"/>
          </p:nvPr>
        </p:nvSpPr>
        <p:spPr>
          <a:xfrm>
            <a:off x="228600" y="1752600"/>
            <a:ext cx="8686800" cy="4953000"/>
          </a:xfrm>
        </p:spPr>
        <p:txBody>
          <a:bodyPr/>
          <a:lstStyle/>
          <a:p>
            <a:pPr marL="0" indent="0">
              <a:buNone/>
            </a:pPr>
            <a:r>
              <a:rPr lang="en-US" sz="2200" dirty="0"/>
              <a:t>The study is sent to the IRB for limited IRB review to determine whether there are adequate provisions to protect the privacy of subjects and to maintain the confidentiality of the data in accordance with 38 CFR 16.111(a)(7).</a:t>
            </a:r>
          </a:p>
          <a:p>
            <a:pPr marL="0" indent="0">
              <a:buNone/>
            </a:pPr>
            <a:endParaRPr lang="en-US" sz="2200" dirty="0"/>
          </a:p>
        </p:txBody>
      </p:sp>
      <p:sp>
        <p:nvSpPr>
          <p:cNvPr id="5" name="Title 4">
            <a:extLst>
              <a:ext uri="{FF2B5EF4-FFF2-40B4-BE49-F238E27FC236}">
                <a16:creationId xmlns:a16="http://schemas.microsoft.com/office/drawing/2014/main" id="{0D66187F-90EB-4BCC-8D4E-B08A39073552}"/>
              </a:ext>
            </a:extLst>
          </p:cNvPr>
          <p:cNvSpPr>
            <a:spLocks noGrp="1"/>
          </p:cNvSpPr>
          <p:nvPr>
            <p:ph type="title"/>
          </p:nvPr>
        </p:nvSpPr>
        <p:spPr/>
        <p:txBody>
          <a:bodyPr/>
          <a:lstStyle/>
          <a:p>
            <a:r>
              <a:rPr lang="en-US" dirty="0"/>
              <a:t>IRB is Sent the Proposed Research to Conduct a Limited IRB Review </a:t>
            </a:r>
          </a:p>
        </p:txBody>
      </p:sp>
    </p:spTree>
    <p:extLst>
      <p:ext uri="{BB962C8B-B14F-4D97-AF65-F5344CB8AC3E}">
        <p14:creationId xmlns:p14="http://schemas.microsoft.com/office/powerpoint/2010/main" val="4136724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9977E-A5A6-4699-B86C-DB31167DCF41}"/>
              </a:ext>
            </a:extLst>
          </p:cNvPr>
          <p:cNvSpPr>
            <a:spLocks noGrp="1"/>
          </p:cNvSpPr>
          <p:nvPr>
            <p:ph idx="1"/>
          </p:nvPr>
        </p:nvSpPr>
        <p:spPr>
          <a:xfrm>
            <a:off x="228600" y="1676400"/>
            <a:ext cx="8686800" cy="4953000"/>
          </a:xfrm>
        </p:spPr>
        <p:txBody>
          <a:bodyPr/>
          <a:lstStyle/>
          <a:p>
            <a:pPr marL="0" indent="0">
              <a:buNone/>
            </a:pPr>
            <a:r>
              <a:rPr lang="en-US" sz="2000" dirty="0"/>
              <a:t>The IRB’s evaluation of the §.111(a)(7) criteria for an exempt study is no different than when it evaluates a non-exempt study.  </a:t>
            </a:r>
          </a:p>
          <a:p>
            <a:pPr marL="0" indent="0">
              <a:buNone/>
            </a:pPr>
            <a:r>
              <a:rPr lang="en-US" sz="2000" dirty="0"/>
              <a:t>For this proposed research, the IRB may consider, but not be limited to, the following:</a:t>
            </a:r>
          </a:p>
          <a:p>
            <a:pPr lvl="0"/>
            <a:r>
              <a:rPr lang="en-US" sz="2000" dirty="0"/>
              <a:t>How will subjects be recruited?</a:t>
            </a:r>
          </a:p>
          <a:p>
            <a:pPr lvl="0"/>
            <a:r>
              <a:rPr lang="en-US" sz="2000" dirty="0"/>
              <a:t>How will information be collected?</a:t>
            </a:r>
          </a:p>
          <a:p>
            <a:pPr lvl="0"/>
            <a:r>
              <a:rPr lang="en-US" sz="2000" dirty="0"/>
              <a:t>How will subject’s privacy be protected during the completion of the surveys and the conduct of the interviews? </a:t>
            </a:r>
          </a:p>
          <a:p>
            <a:pPr lvl="0"/>
            <a:r>
              <a:rPr lang="en-US" sz="2000" dirty="0"/>
              <a:t>How will the subject’s identifiable information be handled, stored, and disseminated?</a:t>
            </a:r>
          </a:p>
          <a:p>
            <a:pPr lvl="0"/>
            <a:r>
              <a:rPr lang="en-US" sz="2000" dirty="0"/>
              <a:t>Will the information conveyed by the confidant or caregiver will be shared with the Veteran, and vice-versa?</a:t>
            </a:r>
          </a:p>
          <a:p>
            <a:pPr lvl="0"/>
            <a:r>
              <a:rPr lang="en-US" sz="2000" dirty="0"/>
              <a:t>Should a Certificate of Confidentiality be requested? </a:t>
            </a:r>
          </a:p>
          <a:p>
            <a:pPr marL="0" indent="0">
              <a:buNone/>
            </a:pPr>
            <a:endParaRPr lang="en-US" sz="2000" dirty="0"/>
          </a:p>
        </p:txBody>
      </p:sp>
      <p:sp>
        <p:nvSpPr>
          <p:cNvPr id="5" name="Title 4">
            <a:extLst>
              <a:ext uri="{FF2B5EF4-FFF2-40B4-BE49-F238E27FC236}">
                <a16:creationId xmlns:a16="http://schemas.microsoft.com/office/drawing/2014/main" id="{0D66187F-90EB-4BCC-8D4E-B08A39073552}"/>
              </a:ext>
            </a:extLst>
          </p:cNvPr>
          <p:cNvSpPr>
            <a:spLocks noGrp="1"/>
          </p:cNvSpPr>
          <p:nvPr>
            <p:ph type="title"/>
          </p:nvPr>
        </p:nvSpPr>
        <p:spPr/>
        <p:txBody>
          <a:bodyPr/>
          <a:lstStyle/>
          <a:p>
            <a:r>
              <a:rPr lang="en-US" dirty="0"/>
              <a:t>Limited IRB Review Considerations:  </a:t>
            </a:r>
            <a:br>
              <a:rPr lang="en-US" dirty="0"/>
            </a:br>
            <a:r>
              <a:rPr lang="en-US" dirty="0"/>
              <a:t>Exempt Category 2(iii)</a:t>
            </a:r>
          </a:p>
        </p:txBody>
      </p:sp>
    </p:spTree>
    <p:extLst>
      <p:ext uri="{BB962C8B-B14F-4D97-AF65-F5344CB8AC3E}">
        <p14:creationId xmlns:p14="http://schemas.microsoft.com/office/powerpoint/2010/main" val="2441381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5305-EC31-41D8-81ED-2BBBF46F5783}"/>
              </a:ext>
            </a:extLst>
          </p:cNvPr>
          <p:cNvSpPr>
            <a:spLocks noGrp="1"/>
          </p:cNvSpPr>
          <p:nvPr>
            <p:ph type="title"/>
          </p:nvPr>
        </p:nvSpPr>
        <p:spPr>
          <a:xfrm>
            <a:off x="381000" y="381000"/>
            <a:ext cx="8229600" cy="1290637"/>
          </a:xfrm>
        </p:spPr>
        <p:txBody>
          <a:bodyPr/>
          <a:lstStyle/>
          <a:p>
            <a:r>
              <a:rPr lang="en-US" sz="3000" dirty="0"/>
              <a:t>Are Exempt Studies also Exempt from HIPAA requirements?</a:t>
            </a:r>
          </a:p>
        </p:txBody>
      </p:sp>
      <p:sp>
        <p:nvSpPr>
          <p:cNvPr id="3" name="Content Placeholder 2">
            <a:extLst>
              <a:ext uri="{FF2B5EF4-FFF2-40B4-BE49-F238E27FC236}">
                <a16:creationId xmlns:a16="http://schemas.microsoft.com/office/drawing/2014/main" id="{6CE8592E-7CAA-414D-8F3B-0014F6AC102E}"/>
              </a:ext>
            </a:extLst>
          </p:cNvPr>
          <p:cNvSpPr>
            <a:spLocks noGrp="1"/>
          </p:cNvSpPr>
          <p:nvPr>
            <p:ph idx="1"/>
          </p:nvPr>
        </p:nvSpPr>
        <p:spPr/>
        <p:txBody>
          <a:bodyPr/>
          <a:lstStyle/>
          <a:p>
            <a:r>
              <a:rPr lang="en-US" sz="2400" dirty="0"/>
              <a:t>No. </a:t>
            </a:r>
          </a:p>
        </p:txBody>
      </p:sp>
    </p:spTree>
    <p:extLst>
      <p:ext uri="{BB962C8B-B14F-4D97-AF65-F5344CB8AC3E}">
        <p14:creationId xmlns:p14="http://schemas.microsoft.com/office/powerpoint/2010/main" val="37259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Investigators Come to the Research Office to Submit a Proposal For Review </a:t>
            </a:r>
          </a:p>
        </p:txBody>
      </p:sp>
      <p:pic>
        <p:nvPicPr>
          <p:cNvPr id="4" name="Content Placeholder 3"/>
          <p:cNvPicPr>
            <a:picLocks noGrp="1" noChangeAspect="1"/>
          </p:cNvPicPr>
          <p:nvPr>
            <p:ph idx="1"/>
          </p:nvPr>
        </p:nvPicPr>
        <p:blipFill>
          <a:blip r:embed="rId3"/>
          <a:srcRect t="11773" b="11773"/>
          <a:stretch>
            <a:fillRect/>
          </a:stretch>
        </p:blipFill>
        <p:spPr/>
      </p:pic>
    </p:spTree>
    <p:extLst>
      <p:ext uri="{BB962C8B-B14F-4D97-AF65-F5344CB8AC3E}">
        <p14:creationId xmlns:p14="http://schemas.microsoft.com/office/powerpoint/2010/main" val="751863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60DE-E304-468C-BEDA-1D69E13FE1AB}"/>
              </a:ext>
            </a:extLst>
          </p:cNvPr>
          <p:cNvSpPr>
            <a:spLocks noGrp="1"/>
          </p:cNvSpPr>
          <p:nvPr>
            <p:ph type="title"/>
          </p:nvPr>
        </p:nvSpPr>
        <p:spPr/>
        <p:txBody>
          <a:bodyPr/>
          <a:lstStyle/>
          <a:p>
            <a:r>
              <a:rPr lang="en-US" dirty="0"/>
              <a:t>Documents Sent to the R&amp;D Committee</a:t>
            </a:r>
          </a:p>
        </p:txBody>
      </p:sp>
      <p:sp>
        <p:nvSpPr>
          <p:cNvPr id="3" name="Content Placeholder 2">
            <a:extLst>
              <a:ext uri="{FF2B5EF4-FFF2-40B4-BE49-F238E27FC236}">
                <a16:creationId xmlns:a16="http://schemas.microsoft.com/office/drawing/2014/main" id="{3240F328-E7E1-4073-B359-CFDE76834A4A}"/>
              </a:ext>
            </a:extLst>
          </p:cNvPr>
          <p:cNvSpPr>
            <a:spLocks noGrp="1"/>
          </p:cNvSpPr>
          <p:nvPr>
            <p:ph idx="1"/>
          </p:nvPr>
        </p:nvSpPr>
        <p:spPr/>
        <p:txBody>
          <a:bodyPr/>
          <a:lstStyle/>
          <a:p>
            <a:r>
              <a:rPr lang="en-US" sz="2200" dirty="0"/>
              <a:t>Following limited IRB review, the IRB sends its limited IRB approval documentation to the R&amp;D committee for review and approval.  </a:t>
            </a:r>
          </a:p>
          <a:p>
            <a:r>
              <a:rPr lang="en-US" sz="2200" dirty="0"/>
              <a:t>The R&amp;D Committee receives the following documents:</a:t>
            </a:r>
          </a:p>
          <a:p>
            <a:pPr lvl="1"/>
            <a:r>
              <a:rPr lang="en-US" sz="2200" dirty="0"/>
              <a:t>Complete protocol packet, including surveys and interview questions</a:t>
            </a:r>
          </a:p>
          <a:p>
            <a:pPr lvl="1"/>
            <a:r>
              <a:rPr lang="en-US" sz="2200" dirty="0"/>
              <a:t>HIPAA authorization form (VA Form 10-0493)</a:t>
            </a:r>
          </a:p>
          <a:p>
            <a:pPr lvl="1"/>
            <a:r>
              <a:rPr lang="en-US" sz="2200" dirty="0"/>
              <a:t>Documentation that limited IRB review occurred </a:t>
            </a:r>
          </a:p>
          <a:p>
            <a:pPr lvl="1"/>
            <a:r>
              <a:rPr lang="en-US" sz="2200" dirty="0"/>
              <a:t>Exempt Determination Letter </a:t>
            </a:r>
          </a:p>
        </p:txBody>
      </p:sp>
    </p:spTree>
    <p:extLst>
      <p:ext uri="{BB962C8B-B14F-4D97-AF65-F5344CB8AC3E}">
        <p14:creationId xmlns:p14="http://schemas.microsoft.com/office/powerpoint/2010/main" val="3283423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60DE-E304-468C-BEDA-1D69E13FE1AB}"/>
              </a:ext>
            </a:extLst>
          </p:cNvPr>
          <p:cNvSpPr>
            <a:spLocks noGrp="1"/>
          </p:cNvSpPr>
          <p:nvPr>
            <p:ph type="title"/>
          </p:nvPr>
        </p:nvSpPr>
        <p:spPr>
          <a:xfrm>
            <a:off x="457200" y="274638"/>
            <a:ext cx="8305800" cy="1290637"/>
          </a:xfrm>
        </p:spPr>
        <p:txBody>
          <a:bodyPr/>
          <a:lstStyle/>
          <a:p>
            <a:r>
              <a:rPr lang="en-US" dirty="0"/>
              <a:t>Sample Exempt Determination Letter</a:t>
            </a:r>
          </a:p>
        </p:txBody>
      </p:sp>
      <p:sp>
        <p:nvSpPr>
          <p:cNvPr id="6" name="Content Placeholder 5"/>
          <p:cNvSpPr>
            <a:spLocks noGrp="1"/>
          </p:cNvSpPr>
          <p:nvPr>
            <p:ph idx="1"/>
          </p:nvPr>
        </p:nvSpPr>
        <p:spPr/>
        <p:txBody>
          <a:bodyPr/>
          <a:lstStyle/>
          <a:p>
            <a:pPr marL="0" indent="0">
              <a:buNone/>
            </a:pPr>
            <a:r>
              <a:rPr lang="en-US" dirty="0"/>
              <a:t> </a:t>
            </a:r>
          </a:p>
        </p:txBody>
      </p:sp>
      <p:pic>
        <p:nvPicPr>
          <p:cNvPr id="3" name="Picture 2">
            <a:extLst>
              <a:ext uri="{FF2B5EF4-FFF2-40B4-BE49-F238E27FC236}">
                <a16:creationId xmlns:a16="http://schemas.microsoft.com/office/drawing/2014/main" id="{25210DB4-7097-4DAA-9386-E2DCF2A7330E}"/>
              </a:ext>
            </a:extLst>
          </p:cNvPr>
          <p:cNvPicPr>
            <a:picLocks noChangeAspect="1"/>
          </p:cNvPicPr>
          <p:nvPr/>
        </p:nvPicPr>
        <p:blipFill>
          <a:blip r:embed="rId3"/>
          <a:stretch>
            <a:fillRect/>
          </a:stretch>
        </p:blipFill>
        <p:spPr>
          <a:xfrm>
            <a:off x="2466752" y="1676400"/>
            <a:ext cx="4210496" cy="5288332"/>
          </a:xfrm>
          <a:prstGeom prst="rect">
            <a:avLst/>
          </a:prstGeom>
        </p:spPr>
      </p:pic>
    </p:spTree>
    <p:extLst>
      <p:ext uri="{BB962C8B-B14F-4D97-AF65-F5344CB8AC3E}">
        <p14:creationId xmlns:p14="http://schemas.microsoft.com/office/powerpoint/2010/main" val="2962542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A8B0-979E-40E8-A7D0-60A6B21DCD36}"/>
              </a:ext>
            </a:extLst>
          </p:cNvPr>
          <p:cNvSpPr>
            <a:spLocks noGrp="1"/>
          </p:cNvSpPr>
          <p:nvPr>
            <p:ph type="title"/>
          </p:nvPr>
        </p:nvSpPr>
        <p:spPr/>
        <p:txBody>
          <a:bodyPr/>
          <a:lstStyle/>
          <a:p>
            <a:r>
              <a:rPr lang="en-US" dirty="0"/>
              <a:t>R&amp;D Committee Review:  </a:t>
            </a:r>
            <a:br>
              <a:rPr lang="en-US" dirty="0"/>
            </a:br>
            <a:r>
              <a:rPr lang="en-US" dirty="0"/>
              <a:t>Designated Review</a:t>
            </a:r>
          </a:p>
        </p:txBody>
      </p:sp>
      <p:sp>
        <p:nvSpPr>
          <p:cNvPr id="3" name="Content Placeholder 2">
            <a:extLst>
              <a:ext uri="{FF2B5EF4-FFF2-40B4-BE49-F238E27FC236}">
                <a16:creationId xmlns:a16="http://schemas.microsoft.com/office/drawing/2014/main" id="{4C69CC0E-18BD-4549-9804-964CD46B5C72}"/>
              </a:ext>
            </a:extLst>
          </p:cNvPr>
          <p:cNvSpPr>
            <a:spLocks noGrp="1"/>
          </p:cNvSpPr>
          <p:nvPr>
            <p:ph idx="1"/>
          </p:nvPr>
        </p:nvSpPr>
        <p:spPr/>
        <p:txBody>
          <a:bodyPr/>
          <a:lstStyle/>
          <a:p>
            <a:r>
              <a:rPr lang="en-US" sz="2600" dirty="0"/>
              <a:t>The R&amp;D Committee Administrator assigns the protocol to one of the R&amp;D Committee members for designated review. </a:t>
            </a:r>
          </a:p>
          <a:p>
            <a:r>
              <a:rPr lang="en-US" sz="2600" dirty="0"/>
              <a:t>The Chair, R&amp;D Committee or a voting member designated by the Chair may approve exempt human subjects research protocols and protocols approved by expedited review by the IRB. </a:t>
            </a:r>
          </a:p>
          <a:p>
            <a:pPr marL="0" indent="0">
              <a:buNone/>
            </a:pPr>
            <a:r>
              <a:rPr lang="en-US" sz="2600" dirty="0"/>
              <a:t>	(VHA Directive 1200.01 paragraph 9e(4))</a:t>
            </a:r>
          </a:p>
        </p:txBody>
      </p:sp>
    </p:spTree>
    <p:extLst>
      <p:ext uri="{BB962C8B-B14F-4D97-AF65-F5344CB8AC3E}">
        <p14:creationId xmlns:p14="http://schemas.microsoft.com/office/powerpoint/2010/main" val="3925665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533C-D707-4805-951D-EEC55E3CDA55}"/>
              </a:ext>
            </a:extLst>
          </p:cNvPr>
          <p:cNvSpPr>
            <a:spLocks noGrp="1"/>
          </p:cNvSpPr>
          <p:nvPr>
            <p:ph type="title"/>
          </p:nvPr>
        </p:nvSpPr>
        <p:spPr/>
        <p:txBody>
          <a:bodyPr/>
          <a:lstStyle/>
          <a:p>
            <a:r>
              <a:rPr lang="en-US" dirty="0"/>
              <a:t>R&amp;D Committee Review:  </a:t>
            </a:r>
            <a:br>
              <a:rPr lang="en-US" dirty="0"/>
            </a:br>
            <a:r>
              <a:rPr lang="en-US" dirty="0"/>
              <a:t>Designated Review (cont.)</a:t>
            </a:r>
          </a:p>
        </p:txBody>
      </p:sp>
      <p:sp>
        <p:nvSpPr>
          <p:cNvPr id="3" name="Content Placeholder 2">
            <a:extLst>
              <a:ext uri="{FF2B5EF4-FFF2-40B4-BE49-F238E27FC236}">
                <a16:creationId xmlns:a16="http://schemas.microsoft.com/office/drawing/2014/main" id="{BC6E453C-6B89-4FA0-9614-C7E0F5C506B5}"/>
              </a:ext>
            </a:extLst>
          </p:cNvPr>
          <p:cNvSpPr>
            <a:spLocks noGrp="1"/>
          </p:cNvSpPr>
          <p:nvPr>
            <p:ph idx="1"/>
          </p:nvPr>
        </p:nvSpPr>
        <p:spPr/>
        <p:txBody>
          <a:bodyPr/>
          <a:lstStyle/>
          <a:p>
            <a:r>
              <a:rPr lang="en-US" sz="2400" dirty="0"/>
              <a:t>Can be done by one voting member of the R&amp;D Committee.</a:t>
            </a:r>
          </a:p>
          <a:p>
            <a:r>
              <a:rPr lang="en-US" sz="2400" dirty="0"/>
              <a:t>An exempt study is not required by ORD policy to be approved by the convened R&amp;D Committee.</a:t>
            </a:r>
          </a:p>
          <a:p>
            <a:r>
              <a:rPr lang="en-US" sz="2400" dirty="0"/>
              <a:t>If a study qualifies for approval by the R&amp;D designated review process and the R&amp;D Committee is the sole oversight committee of the study modifications to the approved study and continuing reviews can also be reviewed and approved by designated review. </a:t>
            </a:r>
          </a:p>
        </p:txBody>
      </p:sp>
    </p:spTree>
    <p:extLst>
      <p:ext uri="{BB962C8B-B14F-4D97-AF65-F5344CB8AC3E}">
        <p14:creationId xmlns:p14="http://schemas.microsoft.com/office/powerpoint/2010/main" val="3150355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533C-D707-4805-951D-EEC55E3CDA55}"/>
              </a:ext>
            </a:extLst>
          </p:cNvPr>
          <p:cNvSpPr>
            <a:spLocks noGrp="1"/>
          </p:cNvSpPr>
          <p:nvPr>
            <p:ph type="title"/>
          </p:nvPr>
        </p:nvSpPr>
        <p:spPr>
          <a:xfrm>
            <a:off x="381000" y="381000"/>
            <a:ext cx="8229600" cy="1290637"/>
          </a:xfrm>
        </p:spPr>
        <p:txBody>
          <a:bodyPr/>
          <a:lstStyle/>
          <a:p>
            <a:r>
              <a:rPr lang="en-US" sz="3200" dirty="0"/>
              <a:t>Activities that can be Approved by Designated Review Process: </a:t>
            </a:r>
            <a:br>
              <a:rPr lang="en-US" sz="3200" dirty="0"/>
            </a:br>
            <a:r>
              <a:rPr lang="en-US" sz="3200" dirty="0"/>
              <a:t>VHA Directive 1200.01, Paragraph 9.e. </a:t>
            </a:r>
          </a:p>
        </p:txBody>
      </p:sp>
      <p:sp>
        <p:nvSpPr>
          <p:cNvPr id="3" name="Content Placeholder 2">
            <a:extLst>
              <a:ext uri="{FF2B5EF4-FFF2-40B4-BE49-F238E27FC236}">
                <a16:creationId xmlns:a16="http://schemas.microsoft.com/office/drawing/2014/main" id="{BC6E453C-6B89-4FA0-9614-C7E0F5C506B5}"/>
              </a:ext>
            </a:extLst>
          </p:cNvPr>
          <p:cNvSpPr>
            <a:spLocks noGrp="1"/>
          </p:cNvSpPr>
          <p:nvPr>
            <p:ph idx="1"/>
          </p:nvPr>
        </p:nvSpPr>
        <p:spPr>
          <a:xfrm>
            <a:off x="228600" y="1600200"/>
            <a:ext cx="8229600" cy="4266713"/>
          </a:xfrm>
        </p:spPr>
        <p:txBody>
          <a:bodyPr/>
          <a:lstStyle/>
          <a:p>
            <a:pPr marL="0" indent="0">
              <a:buNone/>
            </a:pPr>
            <a:r>
              <a:rPr lang="en-US" sz="1800" dirty="0"/>
              <a:t>(1) Minor changes to a protocol required by the R&amp;D Committee, following full board review. </a:t>
            </a:r>
          </a:p>
          <a:p>
            <a:pPr marL="0" indent="0">
              <a:buNone/>
            </a:pPr>
            <a:r>
              <a:rPr lang="en-US" sz="1800" dirty="0"/>
              <a:t>(2) Final approval for protocols approved contingent on the full approval of a subcommittee if the subcommittee had not required major changes (as defined in local SOPs) to the protocol since the R&amp;D Committee conducted its review. </a:t>
            </a:r>
          </a:p>
          <a:p>
            <a:pPr marL="0" indent="0">
              <a:buNone/>
            </a:pPr>
            <a:r>
              <a:rPr lang="en-US" sz="1800" dirty="0"/>
              <a:t>(3) Final approval for protocols approved contingent upon completion of the PO and ISSO review. </a:t>
            </a:r>
          </a:p>
          <a:p>
            <a:pPr marL="0" indent="0">
              <a:buNone/>
            </a:pPr>
            <a:r>
              <a:rPr lang="en-US" sz="1800" dirty="0"/>
              <a:t>(4) Exempt human subject research protocols and protocols approved by expedited review by the IRB. </a:t>
            </a:r>
          </a:p>
          <a:p>
            <a:pPr marL="0" indent="0">
              <a:buNone/>
            </a:pPr>
            <a:r>
              <a:rPr lang="en-US" sz="1800" dirty="0"/>
              <a:t>(5) Single patient expanded access protocols approved by the IRB Chair or another appropriate IRB voting member. </a:t>
            </a:r>
          </a:p>
          <a:p>
            <a:pPr marL="0" indent="0">
              <a:buNone/>
            </a:pPr>
            <a:r>
              <a:rPr lang="en-US" sz="1800" dirty="0"/>
              <a:t>(6) Protocols that do not involve human subjects, biosafety level (BSL-3) or higher containment, use of select agents or non-exempt quantities of select toxins, United States Department of Agriculture (USDA)-regulated animal species, or any animal research involving more than momentary pain or distress to animals. </a:t>
            </a:r>
          </a:p>
          <a:p>
            <a:endParaRPr lang="en-US" sz="1800" dirty="0"/>
          </a:p>
          <a:p>
            <a:endParaRPr lang="en-US" sz="1800" dirty="0"/>
          </a:p>
        </p:txBody>
      </p:sp>
    </p:spTree>
    <p:extLst>
      <p:ext uri="{BB962C8B-B14F-4D97-AF65-F5344CB8AC3E}">
        <p14:creationId xmlns:p14="http://schemas.microsoft.com/office/powerpoint/2010/main" val="780541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13BF-5ACA-4B8C-AD5F-E2D8A2BF179B}"/>
              </a:ext>
            </a:extLst>
          </p:cNvPr>
          <p:cNvSpPr>
            <a:spLocks noGrp="1"/>
          </p:cNvSpPr>
          <p:nvPr>
            <p:ph type="title"/>
          </p:nvPr>
        </p:nvSpPr>
        <p:spPr>
          <a:xfrm>
            <a:off x="381000" y="304800"/>
            <a:ext cx="8229600" cy="1290637"/>
          </a:xfrm>
        </p:spPr>
        <p:txBody>
          <a:bodyPr/>
          <a:lstStyle/>
          <a:p>
            <a:r>
              <a:rPr lang="en-US" sz="3000" dirty="0"/>
              <a:t>The Designated Reviewer is Ready to Approve the Research, and then She/He Remembers an ORPP&amp;E Presentation ----</a:t>
            </a:r>
          </a:p>
        </p:txBody>
      </p:sp>
      <p:pic>
        <p:nvPicPr>
          <p:cNvPr id="4" name="Content Placeholder 3"/>
          <p:cNvPicPr>
            <a:picLocks noGrp="1" noChangeAspect="1"/>
          </p:cNvPicPr>
          <p:nvPr>
            <p:ph idx="1"/>
          </p:nvPr>
        </p:nvPicPr>
        <p:blipFill>
          <a:blip r:embed="rId3"/>
          <a:srcRect t="27505" b="27505"/>
          <a:stretch>
            <a:fillRect/>
          </a:stretch>
        </p:blipFill>
        <p:spPr>
          <a:xfrm>
            <a:off x="457199" y="1935650"/>
            <a:ext cx="8619303" cy="4388950"/>
          </a:xfrm>
        </p:spPr>
      </p:pic>
      <p:sp>
        <p:nvSpPr>
          <p:cNvPr id="5" name="Rectangle 4"/>
          <p:cNvSpPr/>
          <p:nvPr/>
        </p:nvSpPr>
        <p:spPr>
          <a:xfrm>
            <a:off x="914400" y="2438400"/>
            <a:ext cx="7772400" cy="400110"/>
          </a:xfrm>
          <a:prstGeom prst="rect">
            <a:avLst/>
          </a:prstGeom>
          <a:solidFill>
            <a:schemeClr val="tx1"/>
          </a:solidFill>
        </p:spPr>
        <p:txBody>
          <a:bodyPr wrap="square" lIns="91440" tIns="45720" rIns="91440" bIns="45720">
            <a:spAutoFit/>
          </a:bodyPr>
          <a:lstStyle/>
          <a:p>
            <a:pPr algn="ct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Non-Veteran Subjects? Separate Approval? Convened R&amp;D Committee? </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44876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13BF-5ACA-4B8C-AD5F-E2D8A2BF179B}"/>
              </a:ext>
            </a:extLst>
          </p:cNvPr>
          <p:cNvSpPr>
            <a:spLocks noGrp="1"/>
          </p:cNvSpPr>
          <p:nvPr>
            <p:ph type="title"/>
          </p:nvPr>
        </p:nvSpPr>
        <p:spPr/>
        <p:txBody>
          <a:bodyPr/>
          <a:lstStyle/>
          <a:p>
            <a:r>
              <a:rPr lang="en-US" dirty="0"/>
              <a:t>Non-Veterans are Subjects in the Proposed Study</a:t>
            </a:r>
          </a:p>
        </p:txBody>
      </p:sp>
      <p:sp>
        <p:nvSpPr>
          <p:cNvPr id="3" name="Content Placeholder 2">
            <a:extLst>
              <a:ext uri="{FF2B5EF4-FFF2-40B4-BE49-F238E27FC236}">
                <a16:creationId xmlns:a16="http://schemas.microsoft.com/office/drawing/2014/main" id="{A58DEF53-F001-444C-B8E4-6853879A50E1}"/>
              </a:ext>
            </a:extLst>
          </p:cNvPr>
          <p:cNvSpPr>
            <a:spLocks noGrp="1"/>
          </p:cNvSpPr>
          <p:nvPr>
            <p:ph idx="1"/>
          </p:nvPr>
        </p:nvSpPr>
        <p:spPr/>
        <p:txBody>
          <a:bodyPr/>
          <a:lstStyle/>
          <a:p>
            <a:r>
              <a:rPr lang="en-US" sz="2200" dirty="0"/>
              <a:t>The designated reviewer remembers that the study involves the enrollment of confidants and caregivers. </a:t>
            </a:r>
          </a:p>
          <a:p>
            <a:r>
              <a:rPr lang="en-US" sz="2200" dirty="0"/>
              <a:t>The investigator must justify including non-Veterans and the R&amp;D Committee must review the justification and provide specific approval for recruitment of non-Veterans.</a:t>
            </a:r>
          </a:p>
          <a:p>
            <a:r>
              <a:rPr lang="en-US" sz="2200" dirty="0"/>
              <a:t>VHA policy allows non-Veterans to be recruited for studies that will generally benefit Veterans and their well-being but would not include Veterans as subjects.</a:t>
            </a:r>
          </a:p>
          <a:p>
            <a:r>
              <a:rPr lang="en-US" sz="2200" dirty="0"/>
              <a:t>Non-Veterans may only be enrolled into a VA-research study involving VA outpatient or inpatient treatment when there are insufficient Veteran patients suitable for the study.</a:t>
            </a:r>
          </a:p>
          <a:p>
            <a:pPr marL="0" indent="0">
              <a:buNone/>
            </a:pPr>
            <a:r>
              <a:rPr lang="en-US" sz="2200" dirty="0"/>
              <a:t>VHA Directive 1200.01 paragraph 13</a:t>
            </a:r>
          </a:p>
        </p:txBody>
      </p:sp>
    </p:spTree>
    <p:extLst>
      <p:ext uri="{BB962C8B-B14F-4D97-AF65-F5344CB8AC3E}">
        <p14:creationId xmlns:p14="http://schemas.microsoft.com/office/powerpoint/2010/main" val="3327417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4562-15E9-42A3-A403-3DBDB5C42E91}"/>
              </a:ext>
            </a:extLst>
          </p:cNvPr>
          <p:cNvSpPr>
            <a:spLocks noGrp="1"/>
          </p:cNvSpPr>
          <p:nvPr>
            <p:ph type="title"/>
          </p:nvPr>
        </p:nvSpPr>
        <p:spPr/>
        <p:txBody>
          <a:bodyPr/>
          <a:lstStyle/>
          <a:p>
            <a:r>
              <a:rPr lang="en-US" dirty="0"/>
              <a:t>Considerations when Approving the Enrollment of Non-Veterans</a:t>
            </a:r>
          </a:p>
        </p:txBody>
      </p:sp>
      <p:sp>
        <p:nvSpPr>
          <p:cNvPr id="3" name="Content Placeholder 2">
            <a:extLst>
              <a:ext uri="{FF2B5EF4-FFF2-40B4-BE49-F238E27FC236}">
                <a16:creationId xmlns:a16="http://schemas.microsoft.com/office/drawing/2014/main" id="{A61B1A02-B25D-4373-B412-88B95739D38B}"/>
              </a:ext>
            </a:extLst>
          </p:cNvPr>
          <p:cNvSpPr>
            <a:spLocks noGrp="1"/>
          </p:cNvSpPr>
          <p:nvPr>
            <p:ph idx="1"/>
          </p:nvPr>
        </p:nvSpPr>
        <p:spPr>
          <a:xfrm>
            <a:off x="304800" y="1752600"/>
            <a:ext cx="8229600" cy="4190513"/>
          </a:xfrm>
        </p:spPr>
        <p:txBody>
          <a:bodyPr/>
          <a:lstStyle/>
          <a:p>
            <a:pPr marL="57150" indent="0">
              <a:buNone/>
            </a:pPr>
            <a:r>
              <a:rPr lang="en-US" sz="2000" dirty="0"/>
              <a:t>Considerations include, but are not limited to:</a:t>
            </a:r>
          </a:p>
          <a:p>
            <a:pPr marL="514350" indent="-457200"/>
            <a:r>
              <a:rPr lang="en-US" sz="2000" dirty="0"/>
              <a:t>Evaluation of the justification: Are non-Veterans proposed to be included in a study recruiting Veterans because of convenience?</a:t>
            </a:r>
          </a:p>
          <a:p>
            <a:pPr marL="514350" indent="-457200"/>
            <a:r>
              <a:rPr lang="en-US" sz="2000" dirty="0"/>
              <a:t>Funding source (or lack of funding source) for interventional studies:  Medical dollars cannot pay for research-related injuries to non-Veterans participating in VA research.  If the study is funded by industry, for example, the CRADAs usually contain legal requirements for the sponsors to assume all research-related injury costs to any VA subject.  </a:t>
            </a:r>
          </a:p>
          <a:p>
            <a:pPr marL="514350" indent="-457200"/>
            <a:r>
              <a:rPr lang="en-US" sz="2000" dirty="0"/>
              <a:t>ORD funded with waiver approval of Non-Veterans:  If the study is funded by ORD, ORD must approve a non-Veterans waiver for the inclusion of non-Veterans and is assuming the costs associated with research-related injuries to non-Veterans in the specific study</a:t>
            </a:r>
            <a:endParaRPr lang="en-US" sz="2400" dirty="0"/>
          </a:p>
        </p:txBody>
      </p:sp>
    </p:spTree>
    <p:extLst>
      <p:ext uri="{BB962C8B-B14F-4D97-AF65-F5344CB8AC3E}">
        <p14:creationId xmlns:p14="http://schemas.microsoft.com/office/powerpoint/2010/main" val="3199202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A7D8-3C55-4BC1-B8A4-0A625F9A22F5}"/>
              </a:ext>
            </a:extLst>
          </p:cNvPr>
          <p:cNvSpPr>
            <a:spLocks noGrp="1"/>
          </p:cNvSpPr>
          <p:nvPr>
            <p:ph type="title"/>
          </p:nvPr>
        </p:nvSpPr>
        <p:spPr/>
        <p:txBody>
          <a:bodyPr/>
          <a:lstStyle/>
          <a:p>
            <a:r>
              <a:rPr lang="en-US" sz="2600" dirty="0"/>
              <a:t>Exempt Research Policy Requirement Specific to VA:  Ensuring Subjects Participating in Exempt Research are Provided Required Information </a:t>
            </a:r>
          </a:p>
        </p:txBody>
      </p:sp>
      <p:sp>
        <p:nvSpPr>
          <p:cNvPr id="3" name="Content Placeholder 2">
            <a:extLst>
              <a:ext uri="{FF2B5EF4-FFF2-40B4-BE49-F238E27FC236}">
                <a16:creationId xmlns:a16="http://schemas.microsoft.com/office/drawing/2014/main" id="{E54EDC39-4737-45C4-AC85-E2FD684F34C1}"/>
              </a:ext>
            </a:extLst>
          </p:cNvPr>
          <p:cNvSpPr>
            <a:spLocks noGrp="1"/>
          </p:cNvSpPr>
          <p:nvPr>
            <p:ph idx="1"/>
          </p:nvPr>
        </p:nvSpPr>
        <p:spPr>
          <a:xfrm>
            <a:off x="381000" y="1676400"/>
            <a:ext cx="8229600" cy="5029200"/>
          </a:xfrm>
        </p:spPr>
        <p:txBody>
          <a:bodyPr/>
          <a:lstStyle/>
          <a:p>
            <a:pPr marL="0" indent="0">
              <a:buNone/>
            </a:pPr>
            <a:endParaRPr lang="en-US" sz="2400" dirty="0"/>
          </a:p>
          <a:p>
            <a:r>
              <a:rPr lang="en-US" sz="2400" dirty="0"/>
              <a:t>While reviewing the exempt study, the designated reviewer notes that the Investigator did not include any materials that will be provided to prospective subjects to inform them that they are being asked to participate in a research activity as required by ORD policy in VHA Directive 1200.05, paragraph 10c.</a:t>
            </a:r>
          </a:p>
        </p:txBody>
      </p:sp>
    </p:spTree>
    <p:extLst>
      <p:ext uri="{BB962C8B-B14F-4D97-AF65-F5344CB8AC3E}">
        <p14:creationId xmlns:p14="http://schemas.microsoft.com/office/powerpoint/2010/main" val="2647432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A7D8-3C55-4BC1-B8A4-0A625F9A22F5}"/>
              </a:ext>
            </a:extLst>
          </p:cNvPr>
          <p:cNvSpPr>
            <a:spLocks noGrp="1"/>
          </p:cNvSpPr>
          <p:nvPr>
            <p:ph type="title"/>
          </p:nvPr>
        </p:nvSpPr>
        <p:spPr>
          <a:xfrm>
            <a:off x="304800" y="304800"/>
            <a:ext cx="8229600" cy="1290637"/>
          </a:xfrm>
        </p:spPr>
        <p:txBody>
          <a:bodyPr/>
          <a:lstStyle/>
          <a:p>
            <a:r>
              <a:rPr lang="en-US" sz="2600" dirty="0"/>
              <a:t>Exempt Research Policy Requirement Specific to VA:  Ensuring Subjects Participating in Exempt Research are Provided Required Information </a:t>
            </a:r>
          </a:p>
        </p:txBody>
      </p:sp>
      <p:sp>
        <p:nvSpPr>
          <p:cNvPr id="3" name="Content Placeholder 2">
            <a:extLst>
              <a:ext uri="{FF2B5EF4-FFF2-40B4-BE49-F238E27FC236}">
                <a16:creationId xmlns:a16="http://schemas.microsoft.com/office/drawing/2014/main" id="{E54EDC39-4737-45C4-AC85-E2FD684F34C1}"/>
              </a:ext>
            </a:extLst>
          </p:cNvPr>
          <p:cNvSpPr>
            <a:spLocks noGrp="1"/>
          </p:cNvSpPr>
          <p:nvPr>
            <p:ph idx="1"/>
          </p:nvPr>
        </p:nvSpPr>
        <p:spPr>
          <a:xfrm>
            <a:off x="381000" y="1676400"/>
            <a:ext cx="8229600" cy="5029200"/>
          </a:xfrm>
        </p:spPr>
        <p:txBody>
          <a:bodyPr/>
          <a:lstStyle/>
          <a:p>
            <a:r>
              <a:rPr lang="en-US" sz="2000" dirty="0"/>
              <a:t>For studies involving interactions with subjects or obtaining information by educational tests, survey or interview procedures, or behavioral interventions, Prospective subjects must be provided the following information, as applicable, in writing or orally:</a:t>
            </a:r>
          </a:p>
          <a:p>
            <a:pPr lvl="1"/>
            <a:r>
              <a:rPr lang="en-US" sz="2000" dirty="0"/>
              <a:t>The activity is research;</a:t>
            </a:r>
          </a:p>
          <a:p>
            <a:pPr lvl="1"/>
            <a:r>
              <a:rPr lang="en-US" sz="2000" dirty="0"/>
              <a:t>Participation is voluntary;</a:t>
            </a:r>
          </a:p>
          <a:p>
            <a:pPr lvl="1"/>
            <a:r>
              <a:rPr lang="en-US" sz="2000" dirty="0"/>
              <a:t>Permission to participate can be withdrawn;</a:t>
            </a:r>
          </a:p>
          <a:p>
            <a:pPr lvl="1"/>
            <a:r>
              <a:rPr lang="en-US" sz="2000" dirty="0"/>
              <a:t>Permission for use of data can be withdrawn for exempt research activities involving the collection and use of identifiable data; and</a:t>
            </a:r>
          </a:p>
          <a:p>
            <a:pPr lvl="1"/>
            <a:r>
              <a:rPr lang="en-US" sz="2000" dirty="0"/>
              <a:t>Contact information for the VA Investigator. </a:t>
            </a:r>
          </a:p>
          <a:p>
            <a:pPr marL="457200" lvl="1" indent="0">
              <a:buNone/>
            </a:pPr>
            <a:r>
              <a:rPr lang="en-US" sz="2000" dirty="0"/>
              <a:t>					VHA Directive 1200.05, Paragraph 12.c.</a:t>
            </a:r>
          </a:p>
          <a:p>
            <a:pPr marL="0" indent="0">
              <a:buNone/>
            </a:pPr>
            <a:endParaRPr lang="en-US" sz="2000" dirty="0"/>
          </a:p>
        </p:txBody>
      </p:sp>
    </p:spTree>
    <p:extLst>
      <p:ext uri="{BB962C8B-B14F-4D97-AF65-F5344CB8AC3E}">
        <p14:creationId xmlns:p14="http://schemas.microsoft.com/office/powerpoint/2010/main" val="253014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261B-3A3F-4B53-9F3F-EFE620B829FD}"/>
              </a:ext>
            </a:extLst>
          </p:cNvPr>
          <p:cNvSpPr>
            <a:spLocks noGrp="1"/>
          </p:cNvSpPr>
          <p:nvPr>
            <p:ph type="title"/>
          </p:nvPr>
        </p:nvSpPr>
        <p:spPr/>
        <p:txBody>
          <a:bodyPr/>
          <a:lstStyle/>
          <a:p>
            <a:r>
              <a:rPr lang="en-US" dirty="0"/>
              <a:t>The Traditional “Ideal” Model for Intake and Triaging of Research Proposals</a:t>
            </a:r>
          </a:p>
        </p:txBody>
      </p:sp>
      <p:sp>
        <p:nvSpPr>
          <p:cNvPr id="3" name="Content Placeholder 2">
            <a:extLst>
              <a:ext uri="{FF2B5EF4-FFF2-40B4-BE49-F238E27FC236}">
                <a16:creationId xmlns:a16="http://schemas.microsoft.com/office/drawing/2014/main" id="{297AF444-4C54-472D-9894-74FAF4E5FD0F}"/>
              </a:ext>
            </a:extLst>
          </p:cNvPr>
          <p:cNvSpPr>
            <a:spLocks noGrp="1"/>
          </p:cNvSpPr>
          <p:nvPr>
            <p:ph idx="1"/>
          </p:nvPr>
        </p:nvSpPr>
        <p:spPr>
          <a:xfrm>
            <a:off x="304800" y="1676400"/>
            <a:ext cx="8229600" cy="4190513"/>
          </a:xfrm>
        </p:spPr>
        <p:txBody>
          <a:bodyPr/>
          <a:lstStyle/>
          <a:p>
            <a:pPr marL="457200" lvl="1" indent="0">
              <a:buNone/>
            </a:pPr>
            <a:r>
              <a:rPr lang="en-US" dirty="0"/>
              <a:t> </a:t>
            </a:r>
          </a:p>
        </p:txBody>
      </p:sp>
      <p:sp>
        <p:nvSpPr>
          <p:cNvPr id="4" name="Rectangle 3"/>
          <p:cNvSpPr/>
          <p:nvPr/>
        </p:nvSpPr>
        <p:spPr>
          <a:xfrm>
            <a:off x="609600" y="1752600"/>
            <a:ext cx="1828800" cy="1219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Research Application Materials Received</a:t>
            </a:r>
          </a:p>
        </p:txBody>
      </p:sp>
      <p:sp>
        <p:nvSpPr>
          <p:cNvPr id="9" name="Rectangle 8"/>
          <p:cNvSpPr/>
          <p:nvPr/>
        </p:nvSpPr>
        <p:spPr>
          <a:xfrm>
            <a:off x="3657600" y="1752600"/>
            <a:ext cx="1828800" cy="1219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Administrative Review (Quality Review) </a:t>
            </a:r>
          </a:p>
        </p:txBody>
      </p:sp>
      <p:cxnSp>
        <p:nvCxnSpPr>
          <p:cNvPr id="11" name="Straight Arrow Connector 10"/>
          <p:cNvCxnSpPr/>
          <p:nvPr/>
        </p:nvCxnSpPr>
        <p:spPr>
          <a:xfrm>
            <a:off x="2590800" y="2286000"/>
            <a:ext cx="838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676400" y="3810000"/>
            <a:ext cx="2209800" cy="152400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Not Complete – Return to Investigator</a:t>
            </a:r>
          </a:p>
        </p:txBody>
      </p:sp>
      <p:cxnSp>
        <p:nvCxnSpPr>
          <p:cNvPr id="16" name="Straight Arrow Connector 15"/>
          <p:cNvCxnSpPr/>
          <p:nvPr/>
        </p:nvCxnSpPr>
        <p:spPr>
          <a:xfrm flipH="1">
            <a:off x="3581400" y="3124200"/>
            <a:ext cx="838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648200" y="3124200"/>
            <a:ext cx="838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800600" y="3810000"/>
            <a:ext cx="2133600" cy="1447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Complete</a:t>
            </a:r>
          </a:p>
          <a:p>
            <a:pPr algn="ctr"/>
            <a:r>
              <a:rPr lang="en-US" dirty="0"/>
              <a:t>Proceed to </a:t>
            </a:r>
          </a:p>
          <a:p>
            <a:pPr algn="ctr"/>
            <a:r>
              <a:rPr lang="en-US" dirty="0"/>
              <a:t>Pre-Review to Determine Review Type</a:t>
            </a:r>
          </a:p>
        </p:txBody>
      </p:sp>
      <p:cxnSp>
        <p:nvCxnSpPr>
          <p:cNvPr id="31" name="Straight Arrow Connector 30"/>
          <p:cNvCxnSpPr/>
          <p:nvPr/>
        </p:nvCxnSpPr>
        <p:spPr>
          <a:xfrm>
            <a:off x="5867400" y="54102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868311" y="5943600"/>
            <a:ext cx="7123289" cy="685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Assigned to Reviewers in Consultation with Chair</a:t>
            </a:r>
          </a:p>
        </p:txBody>
      </p:sp>
    </p:spTree>
    <p:extLst>
      <p:ext uri="{BB962C8B-B14F-4D97-AF65-F5344CB8AC3E}">
        <p14:creationId xmlns:p14="http://schemas.microsoft.com/office/powerpoint/2010/main" val="2804164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598B-798D-454D-B687-3A932D71FFF7}"/>
              </a:ext>
            </a:extLst>
          </p:cNvPr>
          <p:cNvSpPr>
            <a:spLocks noGrp="1"/>
          </p:cNvSpPr>
          <p:nvPr>
            <p:ph type="title"/>
          </p:nvPr>
        </p:nvSpPr>
        <p:spPr/>
        <p:txBody>
          <a:bodyPr/>
          <a:lstStyle/>
          <a:p>
            <a:r>
              <a:rPr lang="en-US" dirty="0"/>
              <a:t>Poll #4: </a:t>
            </a:r>
            <a:br>
              <a:rPr lang="en-US" dirty="0"/>
            </a:br>
            <a:r>
              <a:rPr lang="en-US" dirty="0"/>
              <a:t>What Additional Information is Needed?</a:t>
            </a:r>
          </a:p>
        </p:txBody>
      </p:sp>
      <p:sp>
        <p:nvSpPr>
          <p:cNvPr id="3" name="Content Placeholder 2">
            <a:extLst>
              <a:ext uri="{FF2B5EF4-FFF2-40B4-BE49-F238E27FC236}">
                <a16:creationId xmlns:a16="http://schemas.microsoft.com/office/drawing/2014/main" id="{11C4777D-25CF-4B9A-9E92-E26630370846}"/>
              </a:ext>
            </a:extLst>
          </p:cNvPr>
          <p:cNvSpPr>
            <a:spLocks noGrp="1"/>
          </p:cNvSpPr>
          <p:nvPr>
            <p:ph idx="1"/>
          </p:nvPr>
        </p:nvSpPr>
        <p:spPr/>
        <p:txBody>
          <a:bodyPr/>
          <a:lstStyle/>
          <a:p>
            <a:pPr marL="0" indent="0">
              <a:buNone/>
            </a:pPr>
            <a:r>
              <a:rPr lang="en-US" sz="2200" dirty="0"/>
              <a:t>What information should the designated reviewer request from the investigator? </a:t>
            </a:r>
          </a:p>
          <a:p>
            <a:pPr marL="0" indent="0">
              <a:buNone/>
            </a:pPr>
            <a:r>
              <a:rPr lang="en-US" sz="2200" dirty="0"/>
              <a:t>A.	Document or script describing how subjects will be informed that they are being asked to volunteer for a research study and can withdraw their participation and/or data for research purposes at any time.</a:t>
            </a:r>
          </a:p>
          <a:p>
            <a:pPr marL="0" indent="0">
              <a:buNone/>
            </a:pPr>
            <a:r>
              <a:rPr lang="en-US" sz="2200" dirty="0"/>
              <a:t>B.	Copies of study recruitment ads that will be posted in the hospital</a:t>
            </a:r>
          </a:p>
          <a:p>
            <a:pPr marL="0" indent="0">
              <a:buNone/>
            </a:pPr>
            <a:r>
              <a:rPr lang="en-US" sz="2200" dirty="0"/>
              <a:t>C.	If recording subjects, information provided to subjects informing them that they will be recorded.</a:t>
            </a:r>
          </a:p>
          <a:p>
            <a:pPr marL="0" indent="0">
              <a:buNone/>
            </a:pPr>
            <a:r>
              <a:rPr lang="en-US" sz="2200" dirty="0"/>
              <a:t>D.	A copy of the informed consent form or a waiver of informed consent </a:t>
            </a:r>
          </a:p>
          <a:p>
            <a:pPr marL="0" indent="0">
              <a:buNone/>
            </a:pPr>
            <a:endParaRPr lang="en-US" sz="2400" dirty="0"/>
          </a:p>
        </p:txBody>
      </p:sp>
    </p:spTree>
    <p:extLst>
      <p:ext uri="{BB962C8B-B14F-4D97-AF65-F5344CB8AC3E}">
        <p14:creationId xmlns:p14="http://schemas.microsoft.com/office/powerpoint/2010/main" val="3490145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598B-798D-454D-B687-3A932D71FFF7}"/>
              </a:ext>
            </a:extLst>
          </p:cNvPr>
          <p:cNvSpPr>
            <a:spLocks noGrp="1"/>
          </p:cNvSpPr>
          <p:nvPr>
            <p:ph type="title"/>
          </p:nvPr>
        </p:nvSpPr>
        <p:spPr/>
        <p:txBody>
          <a:bodyPr/>
          <a:lstStyle/>
          <a:p>
            <a:r>
              <a:rPr lang="en-US" dirty="0"/>
              <a:t>Poll #4: </a:t>
            </a:r>
            <a:br>
              <a:rPr lang="en-US" dirty="0"/>
            </a:br>
            <a:r>
              <a:rPr lang="en-US" dirty="0"/>
              <a:t>What Additional Information is Needed?</a:t>
            </a:r>
          </a:p>
        </p:txBody>
      </p:sp>
      <p:sp>
        <p:nvSpPr>
          <p:cNvPr id="3" name="Content Placeholder 2">
            <a:extLst>
              <a:ext uri="{FF2B5EF4-FFF2-40B4-BE49-F238E27FC236}">
                <a16:creationId xmlns:a16="http://schemas.microsoft.com/office/drawing/2014/main" id="{11C4777D-25CF-4B9A-9E92-E26630370846}"/>
              </a:ext>
            </a:extLst>
          </p:cNvPr>
          <p:cNvSpPr>
            <a:spLocks noGrp="1"/>
          </p:cNvSpPr>
          <p:nvPr>
            <p:ph idx="1"/>
          </p:nvPr>
        </p:nvSpPr>
        <p:spPr>
          <a:xfrm>
            <a:off x="152400" y="1676400"/>
            <a:ext cx="8686800" cy="5029200"/>
          </a:xfrm>
        </p:spPr>
        <p:txBody>
          <a:bodyPr/>
          <a:lstStyle/>
          <a:p>
            <a:pPr marL="0" indent="0">
              <a:buNone/>
            </a:pPr>
            <a:r>
              <a:rPr lang="en-US" sz="2200" dirty="0"/>
              <a:t>What information should the designated reviewer request from the investigator? </a:t>
            </a:r>
          </a:p>
          <a:p>
            <a:pPr marL="0" indent="0">
              <a:buNone/>
            </a:pPr>
            <a:r>
              <a:rPr lang="en-US" sz="2200" dirty="0"/>
              <a:t>A.	Document or script describing how subjects will be informed that they are being asked to volunteer for a research study and can withdraw their participation and/or data for research purposes at any time.</a:t>
            </a:r>
            <a:r>
              <a:rPr lang="en-US" b="1" dirty="0">
                <a:solidFill>
                  <a:srgbClr val="78BE20"/>
                </a:solidFill>
                <a:latin typeface="Wingdings"/>
                <a:ea typeface="Wingdings"/>
                <a:cs typeface="Wingdings"/>
              </a:rPr>
              <a:t></a:t>
            </a:r>
            <a:endParaRPr lang="en-US" dirty="0"/>
          </a:p>
          <a:p>
            <a:pPr marL="0" indent="0">
              <a:buNone/>
            </a:pPr>
            <a:r>
              <a:rPr lang="en-US" sz="2200" dirty="0"/>
              <a:t>B.	Copies of study recruitment ads that will be posted in the hospital.</a:t>
            </a:r>
            <a:r>
              <a:rPr lang="en-US" b="1" dirty="0">
                <a:solidFill>
                  <a:srgbClr val="78BE20"/>
                </a:solidFill>
                <a:latin typeface="Wingdings"/>
                <a:ea typeface="Wingdings"/>
                <a:cs typeface="Wingdings"/>
              </a:rPr>
              <a:t></a:t>
            </a:r>
            <a:endParaRPr lang="en-US" dirty="0"/>
          </a:p>
          <a:p>
            <a:pPr marL="0" indent="0">
              <a:buNone/>
            </a:pPr>
            <a:r>
              <a:rPr lang="en-US" sz="2200" dirty="0"/>
              <a:t>C.	If recording subjects, information provided to subjects informing them that they will be recorded.</a:t>
            </a:r>
            <a:r>
              <a:rPr lang="en-US" b="1" dirty="0">
                <a:solidFill>
                  <a:srgbClr val="78BE20"/>
                </a:solidFill>
                <a:latin typeface="Wingdings"/>
                <a:ea typeface="Wingdings"/>
                <a:cs typeface="Wingdings"/>
              </a:rPr>
              <a:t></a:t>
            </a:r>
            <a:endParaRPr lang="en-US" dirty="0"/>
          </a:p>
          <a:p>
            <a:pPr marL="0" indent="0">
              <a:buNone/>
            </a:pPr>
            <a:r>
              <a:rPr lang="en-US" sz="2200" dirty="0"/>
              <a:t>D.	A copy of the informed consent form or a waiver of informed consent </a:t>
            </a:r>
          </a:p>
          <a:p>
            <a:pPr marL="0" indent="0">
              <a:buNone/>
            </a:pPr>
            <a:endParaRPr lang="en-US" sz="2400" dirty="0"/>
          </a:p>
        </p:txBody>
      </p:sp>
    </p:spTree>
    <p:extLst>
      <p:ext uri="{BB962C8B-B14F-4D97-AF65-F5344CB8AC3E}">
        <p14:creationId xmlns:p14="http://schemas.microsoft.com/office/powerpoint/2010/main" val="3822699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B75E-89F3-490B-BE76-599E17663AA8}"/>
              </a:ext>
            </a:extLst>
          </p:cNvPr>
          <p:cNvSpPr>
            <a:spLocks noGrp="1"/>
          </p:cNvSpPr>
          <p:nvPr>
            <p:ph type="title"/>
          </p:nvPr>
        </p:nvSpPr>
        <p:spPr/>
        <p:txBody>
          <a:bodyPr/>
          <a:lstStyle/>
          <a:p>
            <a:r>
              <a:rPr lang="en-US" dirty="0"/>
              <a:t>Approvals Prior to Study-Initiation</a:t>
            </a:r>
          </a:p>
        </p:txBody>
      </p:sp>
      <p:sp>
        <p:nvSpPr>
          <p:cNvPr id="3" name="Content Placeholder 2">
            <a:extLst>
              <a:ext uri="{FF2B5EF4-FFF2-40B4-BE49-F238E27FC236}">
                <a16:creationId xmlns:a16="http://schemas.microsoft.com/office/drawing/2014/main" id="{454978FB-68AF-4513-9424-2C04C47FB7E7}"/>
              </a:ext>
            </a:extLst>
          </p:cNvPr>
          <p:cNvSpPr>
            <a:spLocks noGrp="1"/>
          </p:cNvSpPr>
          <p:nvPr>
            <p:ph idx="1"/>
          </p:nvPr>
        </p:nvSpPr>
        <p:spPr/>
        <p:txBody>
          <a:bodyPr/>
          <a:lstStyle/>
          <a:p>
            <a:r>
              <a:rPr lang="en-US" dirty="0"/>
              <a:t>The following approvals are required before final R&amp;D Committee approval is granted:</a:t>
            </a:r>
          </a:p>
          <a:p>
            <a:pPr lvl="1"/>
            <a:r>
              <a:rPr lang="en-US" dirty="0"/>
              <a:t>Privacy Officer Review </a:t>
            </a:r>
          </a:p>
          <a:p>
            <a:pPr lvl="1"/>
            <a:r>
              <a:rPr lang="en-US" dirty="0"/>
              <a:t>Information Security Officer Review</a:t>
            </a:r>
          </a:p>
          <a:p>
            <a:r>
              <a:rPr lang="en-US" dirty="0"/>
              <a:t>Before the Investigator can begin the research, he/she must receive notification from the ACOS/R&amp;D.</a:t>
            </a:r>
          </a:p>
        </p:txBody>
      </p:sp>
    </p:spTree>
    <p:extLst>
      <p:ext uri="{BB962C8B-B14F-4D97-AF65-F5344CB8AC3E}">
        <p14:creationId xmlns:p14="http://schemas.microsoft.com/office/powerpoint/2010/main" val="1561522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65CC-FDF0-42F9-A2A3-45476FC2784D}"/>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F086CA1C-D281-42C3-9525-65B80CC59FD9}"/>
              </a:ext>
            </a:extLst>
          </p:cNvPr>
          <p:cNvSpPr>
            <a:spLocks noGrp="1"/>
          </p:cNvSpPr>
          <p:nvPr>
            <p:ph idx="1"/>
          </p:nvPr>
        </p:nvSpPr>
        <p:spPr/>
        <p:txBody>
          <a:bodyPr/>
          <a:lstStyle/>
          <a:p>
            <a:r>
              <a:rPr lang="en-US" sz="2400" dirty="0"/>
              <a:t>Multiple responsibilities exist when reviewing exempt research</a:t>
            </a:r>
          </a:p>
          <a:p>
            <a:r>
              <a:rPr lang="en-US" sz="2400" dirty="0"/>
              <a:t>Multiple parties are involved in different aspects of the review, to include the IRB, R&amp;D Committee, Exempt Determination Official, Privacy Officer, Information Security Officer, and Privacy Board, when applicable</a:t>
            </a:r>
          </a:p>
          <a:p>
            <a:r>
              <a:rPr lang="en-US" sz="2400" dirty="0"/>
              <a:t>Important to understand the differences in responsibilities, particularly when the same individual may serve multiple roles (e.g. exempt determination official is also a member of the IRB or R&amp;D Committee)</a:t>
            </a:r>
          </a:p>
        </p:txBody>
      </p:sp>
    </p:spTree>
    <p:extLst>
      <p:ext uri="{BB962C8B-B14F-4D97-AF65-F5344CB8AC3E}">
        <p14:creationId xmlns:p14="http://schemas.microsoft.com/office/powerpoint/2010/main" val="3535707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The Exemption Determination Official for this Exempt Case Study Is Ready for Questions</a:t>
            </a:r>
          </a:p>
        </p:txBody>
      </p:sp>
      <p:sp>
        <p:nvSpPr>
          <p:cNvPr id="6" name="Content Placeholder 5"/>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1876427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3850177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E761-DAFC-42C7-8B1F-BDD06CE3F509}"/>
              </a:ext>
            </a:extLst>
          </p:cNvPr>
          <p:cNvSpPr>
            <a:spLocks noGrp="1"/>
          </p:cNvSpPr>
          <p:nvPr>
            <p:ph type="title"/>
          </p:nvPr>
        </p:nvSpPr>
        <p:spPr/>
        <p:txBody>
          <a:bodyPr/>
          <a:lstStyle/>
          <a:p>
            <a:r>
              <a:rPr lang="en-US" dirty="0"/>
              <a:t>Contact Information </a:t>
            </a:r>
            <a:endParaRPr lang="en-US" dirty="0">
              <a:solidFill>
                <a:srgbClr val="FF0000"/>
              </a:solidFill>
            </a:endParaRPr>
          </a:p>
        </p:txBody>
      </p:sp>
      <p:sp>
        <p:nvSpPr>
          <p:cNvPr id="9" name="Content Placeholder 8">
            <a:extLst>
              <a:ext uri="{FF2B5EF4-FFF2-40B4-BE49-F238E27FC236}">
                <a16:creationId xmlns:a16="http://schemas.microsoft.com/office/drawing/2014/main" id="{AE23871D-CE47-486F-BCC6-C79DE6BC9C2E}"/>
              </a:ext>
            </a:extLst>
          </p:cNvPr>
          <p:cNvSpPr>
            <a:spLocks noGrp="1"/>
          </p:cNvSpPr>
          <p:nvPr>
            <p:ph idx="1"/>
          </p:nvPr>
        </p:nvSpPr>
        <p:spPr/>
        <p:txBody>
          <a:bodyPr/>
          <a:lstStyle/>
          <a:p>
            <a:pPr marL="0" indent="0">
              <a:spcAft>
                <a:spcPts val="600"/>
              </a:spcAft>
              <a:buNone/>
            </a:pPr>
            <a:r>
              <a:rPr lang="en-US" sz="1600" dirty="0"/>
              <a:t>Soundia Duche, MA, MS						C. Karen Jeans, PhD, CCRN, CIP</a:t>
            </a:r>
          </a:p>
          <a:p>
            <a:pPr marL="0" indent="0">
              <a:spcAft>
                <a:spcPts val="600"/>
              </a:spcAft>
              <a:buNone/>
            </a:pPr>
            <a:r>
              <a:rPr lang="en-US" sz="1600" dirty="0"/>
              <a:t>Chief, Education and Training					Director, Regulatory Affairs</a:t>
            </a:r>
          </a:p>
          <a:p>
            <a:pPr marL="0" indent="0">
              <a:spcAft>
                <a:spcPts val="600"/>
              </a:spcAft>
              <a:buNone/>
            </a:pPr>
            <a:r>
              <a:rPr lang="en-US" sz="1600" dirty="0"/>
              <a:t>ORPP&amp;E									ORPP&amp;E</a:t>
            </a:r>
          </a:p>
          <a:p>
            <a:pPr marL="0" indent="0">
              <a:spcAft>
                <a:spcPts val="600"/>
              </a:spcAft>
              <a:buNone/>
            </a:pPr>
            <a:r>
              <a:rPr lang="en-US" sz="1600" dirty="0"/>
              <a:t>Office of Research and Development			Office of Research and Development</a:t>
            </a:r>
          </a:p>
          <a:p>
            <a:pPr marL="0" indent="0">
              <a:spcAft>
                <a:spcPts val="600"/>
              </a:spcAft>
              <a:buNone/>
            </a:pPr>
            <a:r>
              <a:rPr lang="en-US" sz="1600" dirty="0"/>
              <a:t>Washington, DC							Washington, DC</a:t>
            </a:r>
          </a:p>
          <a:p>
            <a:pPr marL="0" indent="0">
              <a:spcAft>
                <a:spcPts val="600"/>
              </a:spcAft>
              <a:buNone/>
            </a:pPr>
            <a:r>
              <a:rPr lang="en-US" sz="1600" dirty="0">
                <a:hlinkClick r:id="rId3"/>
              </a:rPr>
              <a:t>Soundia.Duche@va.gov</a:t>
            </a:r>
            <a:r>
              <a:rPr lang="en-US" sz="1600" dirty="0"/>
              <a:t>						</a:t>
            </a:r>
            <a:r>
              <a:rPr lang="en-US" sz="1600" dirty="0">
                <a:hlinkClick r:id="rId4"/>
              </a:rPr>
              <a:t>c.karen.jeans@va.gov</a:t>
            </a:r>
            <a:endParaRPr lang="en-US" sz="1600" dirty="0"/>
          </a:p>
          <a:p>
            <a:pPr marL="0" indent="0">
              <a:spcAft>
                <a:spcPts val="600"/>
              </a:spcAft>
              <a:buNone/>
            </a:pPr>
            <a:endParaRPr lang="en-US" sz="1400" dirty="0"/>
          </a:p>
        </p:txBody>
      </p:sp>
    </p:spTree>
    <p:extLst>
      <p:ext uri="{BB962C8B-B14F-4D97-AF65-F5344CB8AC3E}">
        <p14:creationId xmlns:p14="http://schemas.microsoft.com/office/powerpoint/2010/main" val="534161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FB5A-D5B4-4670-B04D-FCFCB3CBB6E2}"/>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32748F7F-51DC-47CB-8C17-45F37CDB4058}"/>
              </a:ext>
            </a:extLst>
          </p:cNvPr>
          <p:cNvSpPr>
            <a:spLocks noGrp="1"/>
          </p:cNvSpPr>
          <p:nvPr>
            <p:ph idx="1"/>
          </p:nvPr>
        </p:nvSpPr>
        <p:spPr/>
        <p:txBody>
          <a:bodyPr/>
          <a:lstStyle/>
          <a:p>
            <a:r>
              <a:rPr lang="en-US" sz="2400" dirty="0"/>
              <a:t>A recording of this session and the associated handouts will be available on ORPP&amp;E’s Education and Training website approximately one week post-webinar</a:t>
            </a:r>
          </a:p>
          <a:p>
            <a:r>
              <a:rPr lang="en-US" sz="2400" dirty="0"/>
              <a:t>An archive of all ORPP&amp;E webinars can be found here:  </a:t>
            </a:r>
            <a:r>
              <a:rPr lang="en-US" sz="2400" dirty="0">
                <a:hlinkClick r:id="rId3"/>
              </a:rPr>
              <a:t>https://www.research.va.gov/programs/orppe/education/webinars/archives.cfm</a:t>
            </a:r>
            <a:endParaRPr lang="en-US" sz="2400" dirty="0"/>
          </a:p>
          <a:p>
            <a:endParaRPr lang="en-US" sz="2400" dirty="0"/>
          </a:p>
        </p:txBody>
      </p:sp>
    </p:spTree>
    <p:extLst>
      <p:ext uri="{BB962C8B-B14F-4D97-AF65-F5344CB8AC3E}">
        <p14:creationId xmlns:p14="http://schemas.microsoft.com/office/powerpoint/2010/main" val="2268654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3000"/>
              </a:spcAft>
            </a:pPr>
            <a:r>
              <a:rPr lang="en-US" sz="1600" dirty="0">
                <a:hlinkClick r:id="rId3"/>
              </a:rPr>
              <a:t>Revised Common Rule (published January 19, 2017)</a:t>
            </a:r>
            <a:endParaRPr lang="en-US" sz="1600" dirty="0"/>
          </a:p>
          <a:p>
            <a:pPr lvl="1">
              <a:spcAft>
                <a:spcPts val="3000"/>
              </a:spcAft>
            </a:pPr>
            <a:r>
              <a:rPr lang="en-US" sz="1400" dirty="0"/>
              <a:t>Pages 7259 to 7274 contain the Text of the Final Rule</a:t>
            </a:r>
          </a:p>
          <a:p>
            <a:pPr>
              <a:spcAft>
                <a:spcPts val="3000"/>
              </a:spcAft>
            </a:pPr>
            <a:r>
              <a:rPr lang="en-US" sz="1600" dirty="0">
                <a:hlinkClick r:id="rId4"/>
              </a:rPr>
              <a:t>VHA Directive 1200.05</a:t>
            </a:r>
            <a:endParaRPr lang="en-US" sz="1600" dirty="0"/>
          </a:p>
          <a:p>
            <a:pPr>
              <a:spcAft>
                <a:spcPts val="3000"/>
              </a:spcAft>
            </a:pPr>
            <a:r>
              <a:rPr lang="en-US" sz="1600" dirty="0">
                <a:hlinkClick r:id="rId5"/>
              </a:rPr>
              <a:t>VHA Directive 1200.01</a:t>
            </a:r>
            <a:endParaRPr lang="en-US" sz="1600" dirty="0"/>
          </a:p>
          <a:p>
            <a:pPr>
              <a:spcAft>
                <a:spcPts val="3000"/>
              </a:spcAft>
            </a:pPr>
            <a:r>
              <a:rPr lang="en-US" sz="1600" dirty="0">
                <a:hlinkClick r:id="rId6"/>
              </a:rPr>
              <a:t>ORD Policies and Guidance Documents</a:t>
            </a:r>
            <a:endParaRPr lang="en-US" sz="1600" dirty="0"/>
          </a:p>
          <a:p>
            <a:pPr>
              <a:spcAft>
                <a:spcPts val="3000"/>
              </a:spcAft>
            </a:pPr>
            <a:r>
              <a:rPr lang="en-US" sz="1600" dirty="0">
                <a:hlinkClick r:id="rId7"/>
              </a:rPr>
              <a:t>ORPP&amp;E Cyberseminars</a:t>
            </a:r>
            <a:endParaRPr lang="en-US" sz="1600" dirty="0"/>
          </a:p>
        </p:txBody>
      </p:sp>
    </p:spTree>
    <p:extLst>
      <p:ext uri="{BB962C8B-B14F-4D97-AF65-F5344CB8AC3E}">
        <p14:creationId xmlns:p14="http://schemas.microsoft.com/office/powerpoint/2010/main" val="347940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20D-7E98-4649-A237-2A37928AC4FA}"/>
              </a:ext>
            </a:extLst>
          </p:cNvPr>
          <p:cNvSpPr>
            <a:spLocks noGrp="1"/>
          </p:cNvSpPr>
          <p:nvPr>
            <p:ph type="title"/>
          </p:nvPr>
        </p:nvSpPr>
        <p:spPr/>
        <p:txBody>
          <a:bodyPr/>
          <a:lstStyle/>
          <a:p>
            <a:r>
              <a:rPr lang="en-US" dirty="0"/>
              <a:t>Determining the Appropriate Regulatory Pathway for Review</a:t>
            </a:r>
          </a:p>
        </p:txBody>
      </p:sp>
      <p:sp>
        <p:nvSpPr>
          <p:cNvPr id="3" name="Content Placeholder 2">
            <a:extLst>
              <a:ext uri="{FF2B5EF4-FFF2-40B4-BE49-F238E27FC236}">
                <a16:creationId xmlns:a16="http://schemas.microsoft.com/office/drawing/2014/main" id="{9DF53127-1CD2-4B07-B1D6-7268686206FE}"/>
              </a:ext>
            </a:extLst>
          </p:cNvPr>
          <p:cNvSpPr>
            <a:spLocks noGrp="1"/>
          </p:cNvSpPr>
          <p:nvPr>
            <p:ph idx="1"/>
          </p:nvPr>
        </p:nvSpPr>
        <p:spPr/>
        <p:txBody>
          <a:bodyPr/>
          <a:lstStyle/>
          <a:p>
            <a:r>
              <a:rPr lang="en-US" sz="2400" dirty="0"/>
              <a:t>Review </a:t>
            </a:r>
            <a:r>
              <a:rPr lang="en-US" sz="2400" b="1" dirty="0"/>
              <a:t>all details </a:t>
            </a:r>
            <a:r>
              <a:rPr lang="en-US" sz="2400" dirty="0"/>
              <a:t>of the project</a:t>
            </a:r>
          </a:p>
          <a:p>
            <a:r>
              <a:rPr lang="en-US" sz="2400" dirty="0"/>
              <a:t>Address questions in the </a:t>
            </a:r>
            <a:r>
              <a:rPr lang="en-US" sz="2400" b="1" dirty="0"/>
              <a:t>following order</a:t>
            </a:r>
            <a:r>
              <a:rPr lang="en-US" sz="2400" dirty="0"/>
              <a:t>:</a:t>
            </a:r>
          </a:p>
          <a:p>
            <a:pPr lvl="1"/>
            <a:r>
              <a:rPr lang="en-US" sz="2200" dirty="0"/>
              <a:t>Is it </a:t>
            </a:r>
            <a:r>
              <a:rPr lang="en-US" sz="2200" b="1" dirty="0"/>
              <a:t>research</a:t>
            </a:r>
            <a:r>
              <a:rPr lang="en-US" sz="2200" dirty="0"/>
              <a:t>?</a:t>
            </a:r>
          </a:p>
          <a:p>
            <a:pPr lvl="1"/>
            <a:r>
              <a:rPr lang="en-US" sz="2200" dirty="0"/>
              <a:t>Is it </a:t>
            </a:r>
            <a:r>
              <a:rPr lang="en-US" sz="2200" b="1" dirty="0"/>
              <a:t>human subjects research</a:t>
            </a:r>
            <a:r>
              <a:rPr lang="en-US" sz="2200" dirty="0"/>
              <a:t>?</a:t>
            </a:r>
          </a:p>
          <a:p>
            <a:pPr lvl="1"/>
            <a:r>
              <a:rPr lang="en-US" sz="2200" dirty="0"/>
              <a:t>Is the study </a:t>
            </a:r>
            <a:r>
              <a:rPr lang="en-US" sz="2200" b="1" dirty="0"/>
              <a:t>exempt</a:t>
            </a:r>
            <a:r>
              <a:rPr lang="en-US" sz="2200" dirty="0"/>
              <a:t> from the Common Rule?</a:t>
            </a:r>
          </a:p>
          <a:p>
            <a:pPr lvl="1"/>
            <a:r>
              <a:rPr lang="en-US" sz="2200" dirty="0"/>
              <a:t>Is my facility </a:t>
            </a:r>
            <a:r>
              <a:rPr lang="en-US" sz="2200" b="1" dirty="0"/>
              <a:t>engaged</a:t>
            </a:r>
            <a:r>
              <a:rPr lang="en-US" sz="2200" dirty="0"/>
              <a:t> in human subjects research?</a:t>
            </a:r>
          </a:p>
          <a:p>
            <a:pPr lvl="1"/>
            <a:r>
              <a:rPr lang="en-US" sz="2200" dirty="0"/>
              <a:t>Is the study eligible for </a:t>
            </a:r>
            <a:r>
              <a:rPr lang="en-US" sz="2200" b="1" dirty="0"/>
              <a:t>expedited review</a:t>
            </a:r>
            <a:r>
              <a:rPr lang="en-US" sz="2200" dirty="0"/>
              <a:t>?</a:t>
            </a:r>
          </a:p>
          <a:p>
            <a:pPr marL="457200" lvl="1" indent="0">
              <a:buNone/>
            </a:pPr>
            <a:endParaRPr lang="en-US" sz="2200" dirty="0"/>
          </a:p>
          <a:p>
            <a:endParaRPr lang="en-US" dirty="0"/>
          </a:p>
        </p:txBody>
      </p:sp>
      <p:sp>
        <p:nvSpPr>
          <p:cNvPr id="4" name="Arrow: Right 3">
            <a:extLst>
              <a:ext uri="{FF2B5EF4-FFF2-40B4-BE49-F238E27FC236}">
                <a16:creationId xmlns:a16="http://schemas.microsoft.com/office/drawing/2014/main" id="{23369E45-080B-4D97-9A70-708118DADB5A}"/>
              </a:ext>
            </a:extLst>
          </p:cNvPr>
          <p:cNvSpPr/>
          <p:nvPr/>
        </p:nvSpPr>
        <p:spPr>
          <a:xfrm>
            <a:off x="-152400" y="2057400"/>
            <a:ext cx="6096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8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290637"/>
          </a:xfrm>
        </p:spPr>
        <p:txBody>
          <a:bodyPr/>
          <a:lstStyle/>
          <a:p>
            <a:r>
              <a:rPr lang="en-US" sz="3200" dirty="0"/>
              <a:t>Study Description - Background</a:t>
            </a:r>
          </a:p>
        </p:txBody>
      </p:sp>
      <p:sp>
        <p:nvSpPr>
          <p:cNvPr id="3" name="Content Placeholder 2"/>
          <p:cNvSpPr>
            <a:spLocks noGrp="1"/>
          </p:cNvSpPr>
          <p:nvPr>
            <p:ph idx="1"/>
          </p:nvPr>
        </p:nvSpPr>
        <p:spPr/>
        <p:txBody>
          <a:bodyPr/>
          <a:lstStyle/>
          <a:p>
            <a:r>
              <a:rPr lang="en-US" sz="2200" dirty="0"/>
              <a:t>Veterans with painful musculoskeletal disorders (MSD) like rheumatoid arthritis are often prescribed narcotics such as opioids to manage pain.</a:t>
            </a:r>
          </a:p>
          <a:p>
            <a:r>
              <a:rPr lang="en-US" sz="2200" dirty="0"/>
              <a:t>Prolonged use of the opioids prescribed to treat MSD carry the potential for eventual misuse and addiction.</a:t>
            </a:r>
          </a:p>
          <a:p>
            <a:r>
              <a:rPr lang="en-US" sz="2200" dirty="0"/>
              <a:t>The proposed study seeks to test a new type of screening assessment tool (questionnaire) completed by patients to improve clinical decision-making by health care providers for the care of Veterans who suffer from MSD and have been prescribed opioids for pain management.</a:t>
            </a:r>
          </a:p>
          <a:p>
            <a:r>
              <a:rPr lang="en-US" sz="2200" dirty="0"/>
              <a:t>The screening assessment tool is called the Pain Management Early Assessment Indicator (PMEAI).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64524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8A4D-F95C-4261-AFD8-7981958C8D7C}"/>
              </a:ext>
            </a:extLst>
          </p:cNvPr>
          <p:cNvSpPr>
            <a:spLocks noGrp="1"/>
          </p:cNvSpPr>
          <p:nvPr>
            <p:ph type="title"/>
          </p:nvPr>
        </p:nvSpPr>
        <p:spPr/>
        <p:txBody>
          <a:bodyPr/>
          <a:lstStyle/>
          <a:p>
            <a:r>
              <a:rPr lang="en-US" dirty="0"/>
              <a:t>Study Description – Study Aims</a:t>
            </a:r>
          </a:p>
        </p:txBody>
      </p:sp>
      <p:sp>
        <p:nvSpPr>
          <p:cNvPr id="3" name="Content Placeholder 2">
            <a:extLst>
              <a:ext uri="{FF2B5EF4-FFF2-40B4-BE49-F238E27FC236}">
                <a16:creationId xmlns:a16="http://schemas.microsoft.com/office/drawing/2014/main" id="{40A19D69-25C6-4AD9-8123-616ADDF77CC6}"/>
              </a:ext>
            </a:extLst>
          </p:cNvPr>
          <p:cNvSpPr>
            <a:spLocks noGrp="1"/>
          </p:cNvSpPr>
          <p:nvPr>
            <p:ph idx="1"/>
          </p:nvPr>
        </p:nvSpPr>
        <p:spPr/>
        <p:txBody>
          <a:bodyPr/>
          <a:lstStyle/>
          <a:p>
            <a:r>
              <a:rPr lang="en-US" sz="2200" dirty="0"/>
              <a:t>The aims of the proposed study stated in the materials sent by the investigators are to:</a:t>
            </a:r>
          </a:p>
          <a:p>
            <a:pPr lvl="1"/>
            <a:r>
              <a:rPr lang="en-US" sz="2200" dirty="0"/>
              <a:t>Determine whether the PMEAI (the new screening assessment tool) can be implemented successfully in VA healthcare facilities, and </a:t>
            </a:r>
          </a:p>
          <a:p>
            <a:pPr lvl="1"/>
            <a:r>
              <a:rPr lang="en-US" sz="2200" dirty="0"/>
              <a:t>Evaluate whether use of the PMEAI by healthcare providers at the VA Facility accurately predicts the development of opioid addiction and other associated negative outcomes among Veterans who are taking medications for pain management. </a:t>
            </a:r>
          </a:p>
          <a:p>
            <a:endParaRPr lang="en-US" sz="2200" dirty="0"/>
          </a:p>
        </p:txBody>
      </p:sp>
    </p:spTree>
    <p:extLst>
      <p:ext uri="{BB962C8B-B14F-4D97-AF65-F5344CB8AC3E}">
        <p14:creationId xmlns:p14="http://schemas.microsoft.com/office/powerpoint/2010/main" val="56175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DA62-18C0-491D-85B9-FFADEB6F8D81}"/>
              </a:ext>
            </a:extLst>
          </p:cNvPr>
          <p:cNvSpPr>
            <a:spLocks noGrp="1"/>
          </p:cNvSpPr>
          <p:nvPr>
            <p:ph type="title"/>
          </p:nvPr>
        </p:nvSpPr>
        <p:spPr/>
        <p:txBody>
          <a:bodyPr/>
          <a:lstStyle/>
          <a:p>
            <a:r>
              <a:rPr lang="en-US" dirty="0"/>
              <a:t>Study Description –Study Procedures</a:t>
            </a:r>
          </a:p>
        </p:txBody>
      </p:sp>
      <p:sp>
        <p:nvSpPr>
          <p:cNvPr id="3" name="Content Placeholder 2">
            <a:extLst>
              <a:ext uri="{FF2B5EF4-FFF2-40B4-BE49-F238E27FC236}">
                <a16:creationId xmlns:a16="http://schemas.microsoft.com/office/drawing/2014/main" id="{F0F43D4F-0AF9-4C11-910A-19770AB0AFFB}"/>
              </a:ext>
            </a:extLst>
          </p:cNvPr>
          <p:cNvSpPr>
            <a:spLocks noGrp="1"/>
          </p:cNvSpPr>
          <p:nvPr>
            <p:ph idx="1"/>
          </p:nvPr>
        </p:nvSpPr>
        <p:spPr>
          <a:xfrm>
            <a:off x="381000" y="1676400"/>
            <a:ext cx="8229600" cy="4190513"/>
          </a:xfrm>
        </p:spPr>
        <p:txBody>
          <a:bodyPr/>
          <a:lstStyle/>
          <a:p>
            <a:pPr lvl="0"/>
            <a:r>
              <a:rPr lang="en-US" sz="2200" dirty="0"/>
              <a:t>The PMEAI consists of both written questionnaires and telephone or in-person interviews.  The Investigators will ask consented Veterans and their confidants or caregivers to complete written questionnaires and to participate in interviews with the research team every six months for 2 years. </a:t>
            </a:r>
          </a:p>
          <a:p>
            <a:pPr lvl="0"/>
            <a:r>
              <a:rPr lang="en-US" sz="2200" dirty="0"/>
              <a:t>The survey and interviews will ask questions about the Veteran subjects’ current and past mental, physical, and emotional health; prescribed medications; cigarette use; diet; and sociodemographic information.</a:t>
            </a:r>
          </a:p>
          <a:p>
            <a:pPr lvl="0"/>
            <a:r>
              <a:rPr lang="en-US" sz="2200" dirty="0"/>
              <a:t>The Investigators will also obtain information from the Veteran subjects’ VHA Health Record throughout the study to help validate information obtained from the subjects and record information about medications and medical conditions.</a:t>
            </a:r>
          </a:p>
        </p:txBody>
      </p:sp>
    </p:spTree>
    <p:extLst>
      <p:ext uri="{BB962C8B-B14F-4D97-AF65-F5344CB8AC3E}">
        <p14:creationId xmlns:p14="http://schemas.microsoft.com/office/powerpoint/2010/main" val="698762318"/>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22148</TotalTime>
  <Words>3624</Words>
  <Application>Microsoft Office PowerPoint</Application>
  <PresentationFormat>On-screen Show (4:3)</PresentationFormat>
  <Paragraphs>335</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Georgia</vt:lpstr>
      <vt:lpstr>Tahoma</vt:lpstr>
      <vt:lpstr>Wingdings</vt:lpstr>
      <vt:lpstr>PPT_VHA_Template</vt:lpstr>
      <vt:lpstr>         R&amp;D Committee Workshop Series: Initial Review and Approval of Exempt Research (Part 2) – Capstone Case </vt:lpstr>
      <vt:lpstr>Objectives</vt:lpstr>
      <vt:lpstr>Typical Day in the Research Office</vt:lpstr>
      <vt:lpstr>Investigators Come to the Research Office to Submit a Proposal For Review </vt:lpstr>
      <vt:lpstr>The Traditional “Ideal” Model for Intake and Triaging of Research Proposals</vt:lpstr>
      <vt:lpstr>Determining the Appropriate Regulatory Pathway for Review</vt:lpstr>
      <vt:lpstr>Study Description - Background</vt:lpstr>
      <vt:lpstr>Study Description – Study Aims</vt:lpstr>
      <vt:lpstr>Study Description –Study Procedures</vt:lpstr>
      <vt:lpstr>Determining the Appropriate Regulatory Pathway for Review</vt:lpstr>
      <vt:lpstr>Non-Research Quality Assurance/Quality Improvement or Research? </vt:lpstr>
      <vt:lpstr>Research vs. Non-Research:  Tip:  Three Questions to Make an Initial Assessment</vt:lpstr>
      <vt:lpstr>Research or Not Research? </vt:lpstr>
      <vt:lpstr>Determining the Appropriate Regulatory Pathway for Review</vt:lpstr>
      <vt:lpstr>Human Subject Definition</vt:lpstr>
      <vt:lpstr>Research Involving Human Subjects? </vt:lpstr>
      <vt:lpstr>Poll #1:  Who are the research subjects?</vt:lpstr>
      <vt:lpstr>Recall Study Description and Procedures</vt:lpstr>
      <vt:lpstr>Poll #1:  Who are the research subjects?</vt:lpstr>
      <vt:lpstr>Determining the Appropriate Regulatory Pathway for Review</vt:lpstr>
      <vt:lpstr>Exempt or Non-Exempt Human Subject Regulatory Review Pathway?</vt:lpstr>
      <vt:lpstr>Eligible Exempt and Expedited Categories for the Proposed Human Subjects Study</vt:lpstr>
      <vt:lpstr>Where Is the Option for Research being Both Exempt and Non-Exempt Because of the 2018 Requirements (the Revised Common Rule)? </vt:lpstr>
      <vt:lpstr>Tips for Consideration when the Proposed Research Could be Approved as Exempt Research or Non-Exempt Human Subjects Research</vt:lpstr>
      <vt:lpstr>Decision Made to Exempt - Poll #2:  Who can Make an Exempt Determination?  </vt:lpstr>
      <vt:lpstr>Decision Made to Exempt - Poll #2:  Who can Make an Exempt Determination?  </vt:lpstr>
      <vt:lpstr>Who Can Make Exempt Determinations for VA Research?</vt:lpstr>
      <vt:lpstr>Sample Standard Operating Procedure: Exempt Determination Officials</vt:lpstr>
      <vt:lpstr>Which Exempt Categories Apply?</vt:lpstr>
      <vt:lpstr>Full Regulatory Text: Exempt Category 2 (38 CFR 16.104(d)(2))</vt:lpstr>
      <vt:lpstr>PowerPoint Presentation</vt:lpstr>
      <vt:lpstr>Exemption Determination Official Decides the Activity Requires Limited IRB Review</vt:lpstr>
      <vt:lpstr>Poll #3:  Does the Study Require Limited IRB Review?</vt:lpstr>
      <vt:lpstr>Recall Study Description and Procedures</vt:lpstr>
      <vt:lpstr>Poll #3:  Does the Study Require Limited IRB Review?</vt:lpstr>
      <vt:lpstr>Exemption Determination Official Agrees with You:  The Proposed Research Requires Limited IRB Review</vt:lpstr>
      <vt:lpstr>IRB is Sent the Proposed Research to Conduct a Limited IRB Review </vt:lpstr>
      <vt:lpstr>Limited IRB Review Considerations:   Exempt Category 2(iii)</vt:lpstr>
      <vt:lpstr>Are Exempt Studies also Exempt from HIPAA requirements?</vt:lpstr>
      <vt:lpstr>Documents Sent to the R&amp;D Committee</vt:lpstr>
      <vt:lpstr>Sample Exempt Determination Letter</vt:lpstr>
      <vt:lpstr>R&amp;D Committee Review:   Designated Review</vt:lpstr>
      <vt:lpstr>R&amp;D Committee Review:   Designated Review (cont.)</vt:lpstr>
      <vt:lpstr>Activities that can be Approved by Designated Review Process:  VHA Directive 1200.01, Paragraph 9.e. </vt:lpstr>
      <vt:lpstr>The Designated Reviewer is Ready to Approve the Research, and then She/He Remembers an ORPP&amp;E Presentation ----</vt:lpstr>
      <vt:lpstr>Non-Veterans are Subjects in the Proposed Study</vt:lpstr>
      <vt:lpstr>Considerations when Approving the Enrollment of Non-Veterans</vt:lpstr>
      <vt:lpstr>Exempt Research Policy Requirement Specific to VA:  Ensuring Subjects Participating in Exempt Research are Provided Required Information </vt:lpstr>
      <vt:lpstr>Exempt Research Policy Requirement Specific to VA:  Ensuring Subjects Participating in Exempt Research are Provided Required Information </vt:lpstr>
      <vt:lpstr>Poll #4:  What Additional Information is Needed?</vt:lpstr>
      <vt:lpstr>Poll #4:  What Additional Information is Needed?</vt:lpstr>
      <vt:lpstr>Approvals Prior to Study-Initiation</vt:lpstr>
      <vt:lpstr>Key Takeaways</vt:lpstr>
      <vt:lpstr>The Exemption Determination Official for this Exempt Case Study Is Ready for Questions</vt:lpstr>
      <vt:lpstr> </vt:lpstr>
      <vt:lpstr>Contact Information </vt:lpstr>
      <vt:lpstr>Availability of Recording</vt:lpstr>
      <vt:lpstr>Important Links</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Committee Workshop Series: Initial Review and Approval of Exempt Research (Part 2) – Capstone Case</dc:title>
  <dc:subject>R&amp;D Committee Workshop Series: Initial Review and Approval of Exempt Research (Part 2) – Capstone Case</dc:subject>
  <dc:creator>Duche, Soundia</dc:creator>
  <cp:keywords>R&amp;D Committee Workshop Series: Initial Review and Approval of Exempt Research (Part 2) – Capstone Case</cp:keywords>
  <cp:lastModifiedBy>Rivera, Portia T</cp:lastModifiedBy>
  <cp:revision>825</cp:revision>
  <cp:lastPrinted>2020-03-11T19:36:49Z</cp:lastPrinted>
  <dcterms:created xsi:type="dcterms:W3CDTF">2013-05-15T16:43:55Z</dcterms:created>
  <dcterms:modified xsi:type="dcterms:W3CDTF">2020-04-13T18:26:40Z</dcterms:modified>
</cp:coreProperties>
</file>